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  <p:sldMasterId id="2147483690" r:id="rId2"/>
    <p:sldMasterId id="2147483708" r:id="rId3"/>
  </p:sldMasterIdLst>
  <p:notesMasterIdLst>
    <p:notesMasterId r:id="rId96"/>
  </p:notesMasterIdLst>
  <p:handoutMasterIdLst>
    <p:handoutMasterId r:id="rId97"/>
  </p:handoutMasterIdLst>
  <p:sldIdLst>
    <p:sldId id="256" r:id="rId4"/>
    <p:sldId id="394" r:id="rId5"/>
    <p:sldId id="395" r:id="rId6"/>
    <p:sldId id="257" r:id="rId7"/>
    <p:sldId id="352" r:id="rId8"/>
    <p:sldId id="353" r:id="rId9"/>
    <p:sldId id="258" r:id="rId10"/>
    <p:sldId id="259" r:id="rId11"/>
    <p:sldId id="356" r:id="rId12"/>
    <p:sldId id="260" r:id="rId13"/>
    <p:sldId id="354" r:id="rId14"/>
    <p:sldId id="262" r:id="rId15"/>
    <p:sldId id="357" r:id="rId16"/>
    <p:sldId id="349" r:id="rId17"/>
    <p:sldId id="399" r:id="rId18"/>
    <p:sldId id="265" r:id="rId19"/>
    <p:sldId id="266" r:id="rId20"/>
    <p:sldId id="267" r:id="rId21"/>
    <p:sldId id="393" r:id="rId22"/>
    <p:sldId id="396" r:id="rId23"/>
    <p:sldId id="333" r:id="rId24"/>
    <p:sldId id="268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401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406" r:id="rId49"/>
    <p:sldId id="407" r:id="rId50"/>
    <p:sldId id="282" r:id="rId51"/>
    <p:sldId id="284" r:id="rId52"/>
    <p:sldId id="285" r:id="rId53"/>
    <p:sldId id="286" r:id="rId54"/>
    <p:sldId id="287" r:id="rId55"/>
    <p:sldId id="288" r:id="rId56"/>
    <p:sldId id="398" r:id="rId57"/>
    <p:sldId id="289" r:id="rId58"/>
    <p:sldId id="290" r:id="rId59"/>
    <p:sldId id="291" r:id="rId60"/>
    <p:sldId id="292" r:id="rId61"/>
    <p:sldId id="388" r:id="rId62"/>
    <p:sldId id="389" r:id="rId63"/>
    <p:sldId id="293" r:id="rId64"/>
    <p:sldId id="294" r:id="rId65"/>
    <p:sldId id="295" r:id="rId66"/>
    <p:sldId id="296" r:id="rId67"/>
    <p:sldId id="297" r:id="rId68"/>
    <p:sldId id="299" r:id="rId69"/>
    <p:sldId id="298" r:id="rId70"/>
    <p:sldId id="402" r:id="rId71"/>
    <p:sldId id="403" r:id="rId72"/>
    <p:sldId id="405" r:id="rId73"/>
    <p:sldId id="300" r:id="rId74"/>
    <p:sldId id="371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73" r:id="rId83"/>
    <p:sldId id="328" r:id="rId84"/>
    <p:sldId id="329" r:id="rId85"/>
    <p:sldId id="330" r:id="rId86"/>
    <p:sldId id="331" r:id="rId87"/>
    <p:sldId id="332" r:id="rId88"/>
    <p:sldId id="335" r:id="rId89"/>
    <p:sldId id="337" r:id="rId90"/>
    <p:sldId id="372" r:id="rId91"/>
    <p:sldId id="336" r:id="rId92"/>
    <p:sldId id="400" r:id="rId93"/>
    <p:sldId id="397" r:id="rId94"/>
    <p:sldId id="355" r:id="rId9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66"/>
    <a:srgbClr val="003366"/>
    <a:srgbClr val="CCD6E0"/>
    <a:srgbClr val="FFCC00"/>
    <a:srgbClr val="8C0000"/>
    <a:srgbClr val="626000"/>
    <a:srgbClr val="FF9933"/>
    <a:srgbClr val="8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4985" autoAdjust="0"/>
  </p:normalViewPr>
  <p:slideViewPr>
    <p:cSldViewPr snapToGrid="0" showGuides="1">
      <p:cViewPr varScale="1">
        <p:scale>
          <a:sx n="164" d="100"/>
          <a:sy n="164" d="100"/>
        </p:scale>
        <p:origin x="-19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-4976" y="-11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00" Type="http://schemas.openxmlformats.org/officeDocument/2006/relationships/viewProps" Target="viewProps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-Tabelle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SSD:Users:rahn_r:Documents:Ren&#233;:Arbeit:Uni:Conference:ISMB_2013:Results_Alignmen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SSD:Users:rahn_r:Documents:Ren&#233;:Arbeit:Uni:Conference:ISMB_2013:Results_Alignm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FU</c:v>
                </c:pt>
              </c:strCache>
            </c:strRef>
          </c:tx>
          <c:spPr>
            <a:solidFill>
              <a:srgbClr val="8C0000"/>
            </a:solidFill>
          </c:spPr>
          <c:invertIfNegative val="0"/>
          <c:cat>
            <c:numRef>
              <c:f>Blatt1!$A$2:$A$12</c:f>
              <c:numCache>
                <c:formatCode>General</c:formatCode>
                <c:ptCount val="11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</c:numCache>
            </c:numRef>
          </c:cat>
          <c:val>
            <c:numRef>
              <c:f>Blatt1!$B$2:$B$12</c:f>
              <c:numCache>
                <c:formatCode>General</c:formatCode>
                <c:ptCount val="11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2.0</c:v>
                </c:pt>
                <c:pt idx="5">
                  <c:v>2.0</c:v>
                </c:pt>
                <c:pt idx="6">
                  <c:v>2.0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</c:numCache>
            </c:numRef>
          </c:val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IMPRS</c:v>
                </c:pt>
              </c:strCache>
            </c:strRef>
          </c:tx>
          <c:invertIfNegative val="0"/>
          <c:cat>
            <c:numRef>
              <c:f>Blatt1!$A$2:$A$12</c:f>
              <c:numCache>
                <c:formatCode>General</c:formatCode>
                <c:ptCount val="11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</c:numCache>
            </c:numRef>
          </c:cat>
          <c:val>
            <c:numRef>
              <c:f>Blatt1!$C$2:$C$12</c:f>
              <c:numCache>
                <c:formatCode>General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1.0</c:v>
                </c:pt>
                <c:pt idx="6">
                  <c:v>2.0</c:v>
                </c:pt>
                <c:pt idx="7">
                  <c:v>4.0</c:v>
                </c:pt>
                <c:pt idx="8">
                  <c:v>4.0</c:v>
                </c:pt>
                <c:pt idx="9">
                  <c:v>4.0</c:v>
                </c:pt>
                <c:pt idx="10">
                  <c:v>4.0</c:v>
                </c:pt>
              </c:numCache>
            </c:numRef>
          </c:val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DFG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numRef>
              <c:f>Blatt1!$A$2:$A$12</c:f>
              <c:numCache>
                <c:formatCode>General</c:formatCode>
                <c:ptCount val="11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</c:numCache>
            </c:numRef>
          </c:cat>
          <c:val>
            <c:numRef>
              <c:f>Blatt1!$D$2:$D$12</c:f>
              <c:numCache>
                <c:formatCode>General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2.0</c:v>
                </c:pt>
                <c:pt idx="9">
                  <c:v>2.0</c:v>
                </c:pt>
                <c:pt idx="1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Blatt1!$E$1</c:f>
              <c:strCache>
                <c:ptCount val="1"/>
                <c:pt idx="0">
                  <c:v>BMBF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cat>
            <c:numRef>
              <c:f>Blatt1!$A$2:$A$12</c:f>
              <c:numCache>
                <c:formatCode>General</c:formatCode>
                <c:ptCount val="11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</c:numCache>
            </c:numRef>
          </c:cat>
          <c:val>
            <c:numRef>
              <c:f>Blatt1!$E$2:$E$12</c:f>
              <c:numCache>
                <c:formatCode>General</c:formatCode>
                <c:ptCount val="11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4.5</c:v>
                </c:pt>
                <c:pt idx="9">
                  <c:v>4.5</c:v>
                </c:pt>
                <c:pt idx="10">
                  <c:v>4.5</c:v>
                </c:pt>
              </c:numCache>
            </c:numRef>
          </c:val>
        </c:ser>
        <c:ser>
          <c:idx val="4"/>
          <c:order val="4"/>
          <c:tx>
            <c:strRef>
              <c:f>Blatt1!$F$1</c:f>
              <c:strCache>
                <c:ptCount val="1"/>
                <c:pt idx="0">
                  <c:v>CSC</c:v>
                </c:pt>
              </c:strCache>
            </c:strRef>
          </c:tx>
          <c:spPr>
            <a:solidFill>
              <a:srgbClr val="FF6600"/>
            </a:solidFill>
          </c:spPr>
          <c:invertIfNegative val="0"/>
          <c:cat>
            <c:numRef>
              <c:f>Blatt1!$A$2:$A$12</c:f>
              <c:numCache>
                <c:formatCode>General</c:formatCode>
                <c:ptCount val="11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</c:numCache>
            </c:numRef>
          </c:cat>
          <c:val>
            <c:numRef>
              <c:f>Blatt1!$F$2:$F$12</c:f>
              <c:numCache>
                <c:formatCode>General</c:formatCode>
                <c:ptCount val="11"/>
                <c:pt idx="7">
                  <c:v>1.0</c:v>
                </c:pt>
                <c:pt idx="8">
                  <c:v>2.0</c:v>
                </c:pt>
                <c:pt idx="9">
                  <c:v>1.0</c:v>
                </c:pt>
                <c:pt idx="10">
                  <c:v>1.0</c:v>
                </c:pt>
              </c:numCache>
            </c:numRef>
          </c:val>
        </c:ser>
        <c:ser>
          <c:idx val="5"/>
          <c:order val="5"/>
          <c:tx>
            <c:strRef>
              <c:f>Blatt1!$G$1</c:f>
              <c:strCache>
                <c:ptCount val="1"/>
                <c:pt idx="0">
                  <c:v>External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numRef>
              <c:f>Blatt1!$A$2:$A$12</c:f>
              <c:numCache>
                <c:formatCode>General</c:formatCode>
                <c:ptCount val="11"/>
                <c:pt idx="0">
                  <c:v>2003.0</c:v>
                </c:pt>
                <c:pt idx="1">
                  <c:v>2004.0</c:v>
                </c:pt>
                <c:pt idx="2">
                  <c:v>2005.0</c:v>
                </c:pt>
                <c:pt idx="3">
                  <c:v>2006.0</c:v>
                </c:pt>
                <c:pt idx="4">
                  <c:v>2007.0</c:v>
                </c:pt>
                <c:pt idx="5">
                  <c:v>2008.0</c:v>
                </c:pt>
                <c:pt idx="6">
                  <c:v>2009.0</c:v>
                </c:pt>
                <c:pt idx="7">
                  <c:v>2010.0</c:v>
                </c:pt>
                <c:pt idx="8">
                  <c:v>2011.0</c:v>
                </c:pt>
                <c:pt idx="9">
                  <c:v>2012.0</c:v>
                </c:pt>
                <c:pt idx="10">
                  <c:v>2013.0</c:v>
                </c:pt>
              </c:numCache>
            </c:numRef>
          </c:cat>
          <c:val>
            <c:numRef>
              <c:f>Blatt1!$G$2:$G$12</c:f>
              <c:numCache>
                <c:formatCode>General</c:formatCode>
                <c:ptCount val="11"/>
                <c:pt idx="8">
                  <c:v>2.0</c:v>
                </c:pt>
                <c:pt idx="9">
                  <c:v>3.0</c:v>
                </c:pt>
                <c:pt idx="10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42686776"/>
        <c:axId val="-2142468248"/>
      </c:barChart>
      <c:catAx>
        <c:axId val="-2142686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42468248"/>
        <c:crosses val="autoZero"/>
        <c:auto val="1"/>
        <c:lblAlgn val="ctr"/>
        <c:lblOffset val="100"/>
        <c:noMultiLvlLbl val="0"/>
      </c:catAx>
      <c:valAx>
        <c:axId val="-21424682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26867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Blatt1!$A$15</c:f>
              <c:strCache>
                <c:ptCount val="1"/>
                <c:pt idx="0">
                  <c:v>SeqAn old</c:v>
                </c:pt>
              </c:strCache>
            </c:strRef>
          </c:tx>
          <c:spPr>
            <a:solidFill>
              <a:srgbClr val="008000"/>
            </a:solidFill>
            <a:ln w="25400" cap="flat" cmpd="sng" algn="ctr">
              <a:solidFill>
                <a:schemeClr val="accent3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Blatt1!$B$14:$E$14</c:f>
              <c:strCache>
                <c:ptCount val="4"/>
                <c:pt idx="0">
                  <c:v>Global Affine</c:v>
                </c:pt>
                <c:pt idx="1">
                  <c:v>Global Linear</c:v>
                </c:pt>
                <c:pt idx="2">
                  <c:v>Local   Affine</c:v>
                </c:pt>
                <c:pt idx="3">
                  <c:v>Local  Linear</c:v>
                </c:pt>
              </c:strCache>
            </c:strRef>
          </c:cat>
          <c:val>
            <c:numRef>
              <c:f>Blatt1!$B$15:$E$15</c:f>
              <c:numCache>
                <c:formatCode>0.00000</c:formatCode>
                <c:ptCount val="4"/>
                <c:pt idx="0">
                  <c:v>1.549863333333333</c:v>
                </c:pt>
                <c:pt idx="1">
                  <c:v>1.37668</c:v>
                </c:pt>
                <c:pt idx="2">
                  <c:v>1.975823333333333</c:v>
                </c:pt>
                <c:pt idx="3">
                  <c:v>2.17162</c:v>
                </c:pt>
              </c:numCache>
            </c:numRef>
          </c:val>
        </c:ser>
        <c:ser>
          <c:idx val="1"/>
          <c:order val="1"/>
          <c:tx>
            <c:strRef>
              <c:f>Blatt1!$A$16</c:f>
              <c:strCache>
                <c:ptCount val="1"/>
                <c:pt idx="0">
                  <c:v>SeqAn new</c:v>
                </c:pt>
              </c:strCache>
            </c:strRef>
          </c:tx>
          <c:spPr>
            <a:solidFill>
              <a:srgbClr val="3366FF"/>
            </a:solidFill>
            <a:ln w="25400" cap="flat" cmpd="sng" algn="ctr">
              <a:solidFill>
                <a:schemeClr val="accent5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Blatt1!$B$14:$E$14</c:f>
              <c:strCache>
                <c:ptCount val="4"/>
                <c:pt idx="0">
                  <c:v>Global Affine</c:v>
                </c:pt>
                <c:pt idx="1">
                  <c:v>Global Linear</c:v>
                </c:pt>
                <c:pt idx="2">
                  <c:v>Local   Affine</c:v>
                </c:pt>
                <c:pt idx="3">
                  <c:v>Local  Linear</c:v>
                </c:pt>
              </c:strCache>
            </c:strRef>
          </c:cat>
          <c:val>
            <c:numRef>
              <c:f>Blatt1!$B$16:$E$16</c:f>
              <c:numCache>
                <c:formatCode>0.00000</c:formatCode>
                <c:ptCount val="4"/>
                <c:pt idx="0">
                  <c:v>1.311271666666667</c:v>
                </c:pt>
                <c:pt idx="1">
                  <c:v>0.9582435</c:v>
                </c:pt>
                <c:pt idx="2">
                  <c:v>1.581893333333333</c:v>
                </c:pt>
                <c:pt idx="3">
                  <c:v>1.106968333333333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6500808"/>
        <c:axId val="-2136497768"/>
      </c:barChart>
      <c:catAx>
        <c:axId val="-21365008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/>
                <a:cs typeface="Arial"/>
              </a:defRPr>
            </a:pPr>
            <a:endParaRPr lang="de-DE"/>
          </a:p>
        </c:txPr>
        <c:crossAx val="-2136497768"/>
        <c:crosses val="autoZero"/>
        <c:auto val="1"/>
        <c:lblAlgn val="ctr"/>
        <c:lblOffset val="100"/>
        <c:noMultiLvlLbl val="0"/>
      </c:catAx>
      <c:valAx>
        <c:axId val="-21364977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de-DE" sz="1400"/>
                  <a:t>time [s]</a:t>
                </a:r>
              </a:p>
            </c:rich>
          </c:tx>
          <c:layout/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/>
              </a:defRPr>
            </a:pPr>
            <a:endParaRPr lang="de-DE"/>
          </a:p>
        </c:txPr>
        <c:crossAx val="-21365008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6363688234623"/>
          <c:y val="0.0682207502452491"/>
          <c:w val="0.308436495106986"/>
          <c:h val="0.120517236888939"/>
        </c:manualLayout>
      </c:layout>
      <c:overlay val="1"/>
      <c:txPr>
        <a:bodyPr/>
        <a:lstStyle/>
        <a:p>
          <a:pPr>
            <a:defRPr sz="1400">
              <a:latin typeface="Arial"/>
              <a:cs typeface="Arial"/>
            </a:defRPr>
          </a:pPr>
          <a:endParaRPr lang="de-DE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8000"/>
            </a:solidFill>
            <a:ln w="25400" cap="flat" cmpd="sng" algn="ctr">
              <a:solidFill>
                <a:schemeClr val="accent4">
                  <a:shade val="50000"/>
                </a:schemeClr>
              </a:solidFill>
              <a:prstDash val="solid"/>
            </a:ln>
            <a:effectLst/>
          </c:spPr>
          <c:invertIfNegative val="0"/>
          <c:cat>
            <c:strRef>
              <c:f>Blatt1!$J$14:$M$14</c:f>
              <c:strCache>
                <c:ptCount val="4"/>
                <c:pt idx="0">
                  <c:v>SeqAn</c:v>
                </c:pt>
                <c:pt idx="1">
                  <c:v>NCBI</c:v>
                </c:pt>
                <c:pt idx="2">
                  <c:v>GGSEARCH</c:v>
                </c:pt>
                <c:pt idx="3">
                  <c:v>NEEDLE</c:v>
                </c:pt>
              </c:strCache>
            </c:strRef>
          </c:cat>
          <c:val>
            <c:numRef>
              <c:f>Blatt1!$J$15:$M$15</c:f>
              <c:numCache>
                <c:formatCode>0.00000</c:formatCode>
                <c:ptCount val="4"/>
                <c:pt idx="0" formatCode="General">
                  <c:v>1.311271666666667</c:v>
                </c:pt>
                <c:pt idx="1">
                  <c:v>1.004916666666667</c:v>
                </c:pt>
                <c:pt idx="2">
                  <c:v>1.967916666666667</c:v>
                </c:pt>
                <c:pt idx="3">
                  <c:v>9.48041666666667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7366600"/>
        <c:axId val="-2137384728"/>
      </c:barChart>
      <c:catAx>
        <c:axId val="-213736660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/>
                <a:cs typeface="Arial"/>
              </a:defRPr>
            </a:pPr>
            <a:endParaRPr lang="de-DE"/>
          </a:p>
        </c:txPr>
        <c:crossAx val="-2137384728"/>
        <c:crosses val="autoZero"/>
        <c:auto val="1"/>
        <c:lblAlgn val="ctr"/>
        <c:lblOffset val="100"/>
        <c:noMultiLvlLbl val="0"/>
      </c:catAx>
      <c:valAx>
        <c:axId val="-21373847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de-DE" sz="1400"/>
                  <a:t>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/>
                <a:cs typeface="Arial"/>
              </a:defRPr>
            </a:pPr>
            <a:endParaRPr lang="de-DE"/>
          </a:p>
        </c:txPr>
        <c:crossAx val="-213736660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24C638-EE4F-9A41-99B3-58BF47DDBD9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AB5E3986-ECA8-A44B-A2C4-61320BB67AE5}">
      <dgm:prSet phldrT="[Text]"/>
      <dgm:spPr/>
      <dgm:t>
        <a:bodyPr/>
        <a:lstStyle/>
        <a:p>
          <a:r>
            <a:rPr lang="de-DE" b="1" dirty="0" smtClean="0"/>
            <a:t>Data </a:t>
          </a:r>
          <a:r>
            <a:rPr lang="de-DE" b="1" dirty="0" err="1" smtClean="0"/>
            <a:t>Collection</a:t>
          </a:r>
          <a:endParaRPr lang="de-DE" b="1" cap="none" spc="0" dirty="0">
            <a:ln w="17780" cmpd="sng">
              <a:solidFill>
                <a:srgbClr val="FFFFFF"/>
              </a:solidFill>
              <a:prstDash val="solid"/>
              <a:miter lim="800000"/>
            </a:ln>
            <a:gradFill rotWithShape="1">
              <a:gsLst>
                <a:gs pos="0">
                  <a:srgbClr val="000000">
                    <a:tint val="92000"/>
                    <a:shade val="100000"/>
                    <a:satMod val="150000"/>
                  </a:srgbClr>
                </a:gs>
                <a:gs pos="49000">
                  <a:srgbClr val="000000">
                    <a:tint val="89000"/>
                    <a:shade val="90000"/>
                    <a:satMod val="150000"/>
                  </a:srgbClr>
                </a:gs>
                <a:gs pos="50000">
                  <a:srgbClr val="000000">
                    <a:tint val="100000"/>
                    <a:shade val="75000"/>
                    <a:satMod val="150000"/>
                  </a:srgbClr>
                </a:gs>
                <a:gs pos="95000">
                  <a:srgbClr val="000000">
                    <a:shade val="47000"/>
                    <a:satMod val="150000"/>
                  </a:srgbClr>
                </a:gs>
                <a:gs pos="100000">
                  <a:srgbClr val="000000">
                    <a:shade val="39000"/>
                    <a:satMod val="150000"/>
                  </a:srgbClr>
                </a:gs>
              </a:gsLst>
              <a:lin ang="5400000"/>
            </a:gradFill>
            <a:effectLst>
              <a:outerShdw blurRad="50800" algn="tl" rotWithShape="0">
                <a:srgbClr val="000000"/>
              </a:outerShdw>
            </a:effectLst>
          </a:endParaRPr>
        </a:p>
      </dgm:t>
    </dgm:pt>
    <dgm:pt modelId="{E2292167-5E4A-F249-B337-22725774F212}" type="parTrans" cxnId="{F6B5C838-5564-F945-BAD4-E0F211AC58DE}">
      <dgm:prSet/>
      <dgm:spPr/>
      <dgm:t>
        <a:bodyPr/>
        <a:lstStyle/>
        <a:p>
          <a:endParaRPr lang="de-DE"/>
        </a:p>
      </dgm:t>
    </dgm:pt>
    <dgm:pt modelId="{ED8784B1-3DB3-734D-A822-8485BA78924A}" type="sibTrans" cxnId="{F6B5C838-5564-F945-BAD4-E0F211AC58DE}">
      <dgm:prSet/>
      <dgm:spPr/>
      <dgm:t>
        <a:bodyPr/>
        <a:lstStyle/>
        <a:p>
          <a:endParaRPr lang="de-DE"/>
        </a:p>
      </dgm:t>
    </dgm:pt>
    <dgm:pt modelId="{7185AA86-8478-544A-B4EC-F5763DAC1101}">
      <dgm:prSet phldrT="[Text]"/>
      <dgm:spPr/>
      <dgm:t>
        <a:bodyPr/>
        <a:lstStyle/>
        <a:p>
          <a:r>
            <a:rPr lang="de-DE" b="1" dirty="0" smtClean="0"/>
            <a:t>Data </a:t>
          </a:r>
          <a:r>
            <a:rPr lang="de-DE" b="1" dirty="0" err="1" smtClean="0"/>
            <a:t>Preparation</a:t>
          </a:r>
          <a:endParaRPr lang="de-DE" b="1" cap="none" spc="0" dirty="0">
            <a:ln w="17780" cmpd="sng">
              <a:solidFill>
                <a:srgbClr val="FFFFFF"/>
              </a:solidFill>
              <a:prstDash val="solid"/>
              <a:miter lim="800000"/>
            </a:ln>
            <a:gradFill rotWithShape="1">
              <a:gsLst>
                <a:gs pos="0">
                  <a:srgbClr val="000000">
                    <a:tint val="92000"/>
                    <a:shade val="100000"/>
                    <a:satMod val="150000"/>
                  </a:srgbClr>
                </a:gs>
                <a:gs pos="49000">
                  <a:srgbClr val="000000">
                    <a:tint val="89000"/>
                    <a:shade val="90000"/>
                    <a:satMod val="150000"/>
                  </a:srgbClr>
                </a:gs>
                <a:gs pos="50000">
                  <a:srgbClr val="000000">
                    <a:tint val="100000"/>
                    <a:shade val="75000"/>
                    <a:satMod val="150000"/>
                  </a:srgbClr>
                </a:gs>
                <a:gs pos="95000">
                  <a:srgbClr val="000000">
                    <a:shade val="47000"/>
                    <a:satMod val="150000"/>
                  </a:srgbClr>
                </a:gs>
                <a:gs pos="100000">
                  <a:srgbClr val="000000">
                    <a:shade val="39000"/>
                    <a:satMod val="150000"/>
                  </a:srgbClr>
                </a:gs>
              </a:gsLst>
              <a:lin ang="5400000"/>
            </a:gradFill>
            <a:effectLst>
              <a:outerShdw blurRad="50800" algn="tl" rotWithShape="0">
                <a:srgbClr val="000000"/>
              </a:outerShdw>
            </a:effectLst>
          </a:endParaRPr>
        </a:p>
      </dgm:t>
    </dgm:pt>
    <dgm:pt modelId="{DEE4512A-CF7A-DE4A-8BC4-A158355AC5B6}" type="parTrans" cxnId="{DA67EFEE-5049-9442-87C6-C247BEBD4D45}">
      <dgm:prSet/>
      <dgm:spPr/>
      <dgm:t>
        <a:bodyPr/>
        <a:lstStyle/>
        <a:p>
          <a:endParaRPr lang="de-DE"/>
        </a:p>
      </dgm:t>
    </dgm:pt>
    <dgm:pt modelId="{A2B61EC7-8764-284A-BAFE-B5ADDA63CB71}" type="sibTrans" cxnId="{DA67EFEE-5049-9442-87C6-C247BEBD4D45}">
      <dgm:prSet/>
      <dgm:spPr/>
      <dgm:t>
        <a:bodyPr/>
        <a:lstStyle/>
        <a:p>
          <a:endParaRPr lang="de-DE"/>
        </a:p>
      </dgm:t>
    </dgm:pt>
    <dgm:pt modelId="{6DE6079B-BF4B-F445-A9AC-1C156C63C0B4}">
      <dgm:prSet phldrT="[Text]"/>
      <dgm:spPr/>
      <dgm:t>
        <a:bodyPr/>
        <a:lstStyle/>
        <a:p>
          <a:r>
            <a:rPr lang="de-DE" b="1" dirty="0" smtClean="0"/>
            <a:t>Open </a:t>
          </a:r>
          <a:r>
            <a:rPr lang="de-DE" b="1" dirty="0" err="1" smtClean="0"/>
            <a:t>Coding</a:t>
          </a:r>
          <a:endParaRPr lang="de-DE" b="1" dirty="0"/>
        </a:p>
      </dgm:t>
    </dgm:pt>
    <dgm:pt modelId="{E67AB4A7-962B-EF41-8229-32A17D9A63F8}" type="parTrans" cxnId="{9167DE03-EBB6-C347-A283-03C1DD244E60}">
      <dgm:prSet/>
      <dgm:spPr/>
      <dgm:t>
        <a:bodyPr/>
        <a:lstStyle/>
        <a:p>
          <a:endParaRPr lang="de-DE"/>
        </a:p>
      </dgm:t>
    </dgm:pt>
    <dgm:pt modelId="{D6F9A552-62E1-534D-ACA0-EAD453F6487C}" type="sibTrans" cxnId="{9167DE03-EBB6-C347-A283-03C1DD244E60}">
      <dgm:prSet/>
      <dgm:spPr/>
      <dgm:t>
        <a:bodyPr/>
        <a:lstStyle/>
        <a:p>
          <a:endParaRPr lang="de-DE"/>
        </a:p>
      </dgm:t>
    </dgm:pt>
    <dgm:pt modelId="{7DCC6956-DA1C-C64B-8BA6-02D6F14E1D80}">
      <dgm:prSet phldrT="[Text]"/>
      <dgm:spPr/>
      <dgm:t>
        <a:bodyPr/>
        <a:lstStyle/>
        <a:p>
          <a:r>
            <a:rPr lang="de-DE" b="1" dirty="0" smtClean="0"/>
            <a:t>Axial </a:t>
          </a:r>
          <a:r>
            <a:rPr lang="de-DE" b="1" dirty="0" err="1" smtClean="0"/>
            <a:t>Coding</a:t>
          </a:r>
          <a:endParaRPr lang="de-DE" b="1" dirty="0"/>
        </a:p>
      </dgm:t>
    </dgm:pt>
    <dgm:pt modelId="{0EF54891-61D3-9F4E-8F87-082B2D054F14}" type="parTrans" cxnId="{3540BD83-C6A1-9D40-8ABF-BC7DDA955B7E}">
      <dgm:prSet/>
      <dgm:spPr/>
      <dgm:t>
        <a:bodyPr/>
        <a:lstStyle/>
        <a:p>
          <a:endParaRPr lang="de-DE"/>
        </a:p>
      </dgm:t>
    </dgm:pt>
    <dgm:pt modelId="{78F324EA-9416-EB47-87C7-99179B79BD32}" type="sibTrans" cxnId="{3540BD83-C6A1-9D40-8ABF-BC7DDA955B7E}">
      <dgm:prSet/>
      <dgm:spPr/>
      <dgm:t>
        <a:bodyPr/>
        <a:lstStyle/>
        <a:p>
          <a:endParaRPr lang="de-DE"/>
        </a:p>
      </dgm:t>
    </dgm:pt>
    <dgm:pt modelId="{4D780AE4-9198-5D4B-B882-E87735D243D6}">
      <dgm:prSet phldrT="[Text]"/>
      <dgm:spPr/>
      <dgm:t>
        <a:bodyPr/>
        <a:lstStyle/>
        <a:p>
          <a:r>
            <a:rPr lang="de-DE" b="1" dirty="0" err="1" smtClean="0"/>
            <a:t>Selective</a:t>
          </a:r>
          <a:r>
            <a:rPr lang="de-DE" b="1" dirty="0" smtClean="0"/>
            <a:t> </a:t>
          </a:r>
          <a:r>
            <a:rPr lang="de-DE" b="1" dirty="0" err="1" smtClean="0"/>
            <a:t>Coding</a:t>
          </a:r>
          <a:endParaRPr lang="de-DE" b="1" dirty="0"/>
        </a:p>
      </dgm:t>
    </dgm:pt>
    <dgm:pt modelId="{462816F7-0A15-CC47-A82B-600D0B67F8E7}" type="parTrans" cxnId="{A225C2B7-1CDC-C344-912D-797A9D6F972F}">
      <dgm:prSet/>
      <dgm:spPr/>
      <dgm:t>
        <a:bodyPr/>
        <a:lstStyle/>
        <a:p>
          <a:endParaRPr lang="de-DE"/>
        </a:p>
      </dgm:t>
    </dgm:pt>
    <dgm:pt modelId="{BF5CDB2A-13F5-664B-B752-00E15D313D0F}" type="sibTrans" cxnId="{A225C2B7-1CDC-C344-912D-797A9D6F972F}">
      <dgm:prSet/>
      <dgm:spPr/>
      <dgm:t>
        <a:bodyPr/>
        <a:lstStyle/>
        <a:p>
          <a:endParaRPr lang="de-DE"/>
        </a:p>
      </dgm:t>
    </dgm:pt>
    <dgm:pt modelId="{10AE3DF0-5671-4144-952A-DE876851136D}">
      <dgm:prSet phldrT="[Text]"/>
      <dgm:spPr/>
      <dgm:t>
        <a:bodyPr/>
        <a:lstStyle/>
        <a:p>
          <a:r>
            <a:rPr lang="de-DE" b="1" dirty="0" smtClean="0"/>
            <a:t>Sampling</a:t>
          </a:r>
          <a:endParaRPr lang="de-DE" b="1" dirty="0"/>
        </a:p>
      </dgm:t>
    </dgm:pt>
    <dgm:pt modelId="{242C4977-3B90-AF40-82A1-ED0BCBE3E05C}" type="sibTrans" cxnId="{39409AC8-04F8-7E45-9CE8-30DBC6688CBC}">
      <dgm:prSet/>
      <dgm:spPr/>
      <dgm:t>
        <a:bodyPr/>
        <a:lstStyle/>
        <a:p>
          <a:endParaRPr lang="de-DE"/>
        </a:p>
      </dgm:t>
    </dgm:pt>
    <dgm:pt modelId="{D4CEF65B-959D-DA47-B064-238BE83A775B}" type="parTrans" cxnId="{39409AC8-04F8-7E45-9CE8-30DBC6688CBC}">
      <dgm:prSet/>
      <dgm:spPr/>
      <dgm:t>
        <a:bodyPr/>
        <a:lstStyle/>
        <a:p>
          <a:endParaRPr lang="de-DE"/>
        </a:p>
      </dgm:t>
    </dgm:pt>
    <dgm:pt modelId="{49A37ADF-BAA3-4645-AC46-D68C1ED0A1C1}" type="pres">
      <dgm:prSet presAssocID="{CF24C638-EE4F-9A41-99B3-58BF47DDBD9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7173B5A-27F3-5645-BAA0-386054546252}" type="pres">
      <dgm:prSet presAssocID="{CF24C638-EE4F-9A41-99B3-58BF47DDBD9A}" presName="cycle" presStyleCnt="0"/>
      <dgm:spPr/>
      <dgm:t>
        <a:bodyPr/>
        <a:lstStyle/>
        <a:p>
          <a:endParaRPr lang="de-DE"/>
        </a:p>
      </dgm:t>
    </dgm:pt>
    <dgm:pt modelId="{58D2E3FA-7CC7-2E4D-8CC5-58BB50B595B1}" type="pres">
      <dgm:prSet presAssocID="{AB5E3986-ECA8-A44B-A2C4-61320BB67AE5}" presName="node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4C2663-92D7-8B41-BFDE-F3CEC09B7DB9}" type="pres">
      <dgm:prSet presAssocID="{ED8784B1-3DB3-734D-A822-8485BA78924A}" presName="sibTransFirstNode" presStyleLbl="bgShp" presStyleIdx="0" presStyleCnt="1"/>
      <dgm:spPr/>
      <dgm:t>
        <a:bodyPr/>
        <a:lstStyle/>
        <a:p>
          <a:endParaRPr lang="de-DE"/>
        </a:p>
      </dgm:t>
    </dgm:pt>
    <dgm:pt modelId="{4566863B-3E39-AF49-9BE3-3BFEC94C0894}" type="pres">
      <dgm:prSet presAssocID="{7185AA86-8478-544A-B4EC-F5763DAC1101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BF6274-576C-B345-9B64-7ED2FD98581B}" type="pres">
      <dgm:prSet presAssocID="{6DE6079B-BF4B-F445-A9AC-1C156C63C0B4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D009920-2552-E24E-A62A-10C5B2D37CAD}" type="pres">
      <dgm:prSet presAssocID="{7DCC6956-DA1C-C64B-8BA6-02D6F14E1D80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05A338D-A322-A846-A589-348EA0D211C7}" type="pres">
      <dgm:prSet presAssocID="{4D780AE4-9198-5D4B-B882-E87735D243D6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DC6B52F-D534-1342-A437-891FE232D4FE}" type="pres">
      <dgm:prSet presAssocID="{10AE3DF0-5671-4144-952A-DE876851136D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4E8BB9B-A47F-0443-830E-9285E792E39A}" type="presOf" srcId="{7185AA86-8478-544A-B4EC-F5763DAC1101}" destId="{4566863B-3E39-AF49-9BE3-3BFEC94C0894}" srcOrd="0" destOrd="0" presId="urn:microsoft.com/office/officeart/2005/8/layout/cycle3"/>
    <dgm:cxn modelId="{F6B5C838-5564-F945-BAD4-E0F211AC58DE}" srcId="{CF24C638-EE4F-9A41-99B3-58BF47DDBD9A}" destId="{AB5E3986-ECA8-A44B-A2C4-61320BB67AE5}" srcOrd="0" destOrd="0" parTransId="{E2292167-5E4A-F249-B337-22725774F212}" sibTransId="{ED8784B1-3DB3-734D-A822-8485BA78924A}"/>
    <dgm:cxn modelId="{8B48C4E7-1B00-DB42-98A9-F11047FB907C}" type="presOf" srcId="{AB5E3986-ECA8-A44B-A2C4-61320BB67AE5}" destId="{58D2E3FA-7CC7-2E4D-8CC5-58BB50B595B1}" srcOrd="0" destOrd="0" presId="urn:microsoft.com/office/officeart/2005/8/layout/cycle3"/>
    <dgm:cxn modelId="{9167DE03-EBB6-C347-A283-03C1DD244E60}" srcId="{CF24C638-EE4F-9A41-99B3-58BF47DDBD9A}" destId="{6DE6079B-BF4B-F445-A9AC-1C156C63C0B4}" srcOrd="2" destOrd="0" parTransId="{E67AB4A7-962B-EF41-8229-32A17D9A63F8}" sibTransId="{D6F9A552-62E1-534D-ACA0-EAD453F6487C}"/>
    <dgm:cxn modelId="{3540BD83-C6A1-9D40-8ABF-BC7DDA955B7E}" srcId="{CF24C638-EE4F-9A41-99B3-58BF47DDBD9A}" destId="{7DCC6956-DA1C-C64B-8BA6-02D6F14E1D80}" srcOrd="3" destOrd="0" parTransId="{0EF54891-61D3-9F4E-8F87-082B2D054F14}" sibTransId="{78F324EA-9416-EB47-87C7-99179B79BD32}"/>
    <dgm:cxn modelId="{F8CCD365-BEC7-BA4C-B740-2E3A40324A12}" type="presOf" srcId="{4D780AE4-9198-5D4B-B882-E87735D243D6}" destId="{B05A338D-A322-A846-A589-348EA0D211C7}" srcOrd="0" destOrd="0" presId="urn:microsoft.com/office/officeart/2005/8/layout/cycle3"/>
    <dgm:cxn modelId="{DA67EFEE-5049-9442-87C6-C247BEBD4D45}" srcId="{CF24C638-EE4F-9A41-99B3-58BF47DDBD9A}" destId="{7185AA86-8478-544A-B4EC-F5763DAC1101}" srcOrd="1" destOrd="0" parTransId="{DEE4512A-CF7A-DE4A-8BC4-A158355AC5B6}" sibTransId="{A2B61EC7-8764-284A-BAFE-B5ADDA63CB71}"/>
    <dgm:cxn modelId="{B20CE430-99FD-E840-8781-B7DF818DCD6B}" type="presOf" srcId="{CF24C638-EE4F-9A41-99B3-58BF47DDBD9A}" destId="{49A37ADF-BAA3-4645-AC46-D68C1ED0A1C1}" srcOrd="0" destOrd="0" presId="urn:microsoft.com/office/officeart/2005/8/layout/cycle3"/>
    <dgm:cxn modelId="{A225C2B7-1CDC-C344-912D-797A9D6F972F}" srcId="{CF24C638-EE4F-9A41-99B3-58BF47DDBD9A}" destId="{4D780AE4-9198-5D4B-B882-E87735D243D6}" srcOrd="4" destOrd="0" parTransId="{462816F7-0A15-CC47-A82B-600D0B67F8E7}" sibTransId="{BF5CDB2A-13F5-664B-B752-00E15D313D0F}"/>
    <dgm:cxn modelId="{FF9EEC8E-413E-564C-84AF-A808C58D1361}" type="presOf" srcId="{7DCC6956-DA1C-C64B-8BA6-02D6F14E1D80}" destId="{ED009920-2552-E24E-A62A-10C5B2D37CAD}" srcOrd="0" destOrd="0" presId="urn:microsoft.com/office/officeart/2005/8/layout/cycle3"/>
    <dgm:cxn modelId="{1EE2C261-1D80-4C44-AEB5-4812647BE26C}" type="presOf" srcId="{6DE6079B-BF4B-F445-A9AC-1C156C63C0B4}" destId="{E5BF6274-576C-B345-9B64-7ED2FD98581B}" srcOrd="0" destOrd="0" presId="urn:microsoft.com/office/officeart/2005/8/layout/cycle3"/>
    <dgm:cxn modelId="{78DB2BCE-BD7C-DA4F-863A-0B728AE2FA3A}" type="presOf" srcId="{10AE3DF0-5671-4144-952A-DE876851136D}" destId="{DDC6B52F-D534-1342-A437-891FE232D4FE}" srcOrd="0" destOrd="0" presId="urn:microsoft.com/office/officeart/2005/8/layout/cycle3"/>
    <dgm:cxn modelId="{39409AC8-04F8-7E45-9CE8-30DBC6688CBC}" srcId="{CF24C638-EE4F-9A41-99B3-58BF47DDBD9A}" destId="{10AE3DF0-5671-4144-952A-DE876851136D}" srcOrd="5" destOrd="0" parTransId="{D4CEF65B-959D-DA47-B064-238BE83A775B}" sibTransId="{242C4977-3B90-AF40-82A1-ED0BCBE3E05C}"/>
    <dgm:cxn modelId="{758122E4-72B7-6848-92A6-1C9A77A163BC}" type="presOf" srcId="{ED8784B1-3DB3-734D-A822-8485BA78924A}" destId="{1C4C2663-92D7-8B41-BFDE-F3CEC09B7DB9}" srcOrd="0" destOrd="0" presId="urn:microsoft.com/office/officeart/2005/8/layout/cycle3"/>
    <dgm:cxn modelId="{16C9C142-7FC4-174B-A47D-0CD11D64D779}" type="presParOf" srcId="{49A37ADF-BAA3-4645-AC46-D68C1ED0A1C1}" destId="{47173B5A-27F3-5645-BAA0-386054546252}" srcOrd="0" destOrd="0" presId="urn:microsoft.com/office/officeart/2005/8/layout/cycle3"/>
    <dgm:cxn modelId="{90EE9260-E8BA-9247-8B6A-606150BA6331}" type="presParOf" srcId="{47173B5A-27F3-5645-BAA0-386054546252}" destId="{58D2E3FA-7CC7-2E4D-8CC5-58BB50B595B1}" srcOrd="0" destOrd="0" presId="urn:microsoft.com/office/officeart/2005/8/layout/cycle3"/>
    <dgm:cxn modelId="{BA582E5D-4D92-4142-8A44-A0AC7A4EF7A7}" type="presParOf" srcId="{47173B5A-27F3-5645-BAA0-386054546252}" destId="{1C4C2663-92D7-8B41-BFDE-F3CEC09B7DB9}" srcOrd="1" destOrd="0" presId="urn:microsoft.com/office/officeart/2005/8/layout/cycle3"/>
    <dgm:cxn modelId="{2A4A90A9-6214-AD49-B301-7267A8801B51}" type="presParOf" srcId="{47173B5A-27F3-5645-BAA0-386054546252}" destId="{4566863B-3E39-AF49-9BE3-3BFEC94C0894}" srcOrd="2" destOrd="0" presId="urn:microsoft.com/office/officeart/2005/8/layout/cycle3"/>
    <dgm:cxn modelId="{123B0F5D-BD2B-9746-9B7B-02719025FE5D}" type="presParOf" srcId="{47173B5A-27F3-5645-BAA0-386054546252}" destId="{E5BF6274-576C-B345-9B64-7ED2FD98581B}" srcOrd="3" destOrd="0" presId="urn:microsoft.com/office/officeart/2005/8/layout/cycle3"/>
    <dgm:cxn modelId="{F2D5CD82-86A0-2146-BFD9-0B760ACE4910}" type="presParOf" srcId="{47173B5A-27F3-5645-BAA0-386054546252}" destId="{ED009920-2552-E24E-A62A-10C5B2D37CAD}" srcOrd="4" destOrd="0" presId="urn:microsoft.com/office/officeart/2005/8/layout/cycle3"/>
    <dgm:cxn modelId="{F5896D2A-EA90-4049-B704-54210A8B9D20}" type="presParOf" srcId="{47173B5A-27F3-5645-BAA0-386054546252}" destId="{B05A338D-A322-A846-A589-348EA0D211C7}" srcOrd="5" destOrd="0" presId="urn:microsoft.com/office/officeart/2005/8/layout/cycle3"/>
    <dgm:cxn modelId="{1F017AC4-36F2-694B-921E-224944B92E45}" type="presParOf" srcId="{47173B5A-27F3-5645-BAA0-386054546252}" destId="{DDC6B52F-D534-1342-A437-891FE232D4FE}" srcOrd="6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C2663-92D7-8B41-BFDE-F3CEC09B7DB9}">
      <dsp:nvSpPr>
        <dsp:cNvPr id="0" name=""/>
        <dsp:cNvSpPr/>
      </dsp:nvSpPr>
      <dsp:spPr>
        <a:xfrm>
          <a:off x="169762" y="-6272"/>
          <a:ext cx="4825140" cy="4825140"/>
        </a:xfrm>
        <a:prstGeom prst="circularArrow">
          <a:avLst>
            <a:gd name="adj1" fmla="val 5274"/>
            <a:gd name="adj2" fmla="val 312630"/>
            <a:gd name="adj3" fmla="val 14289661"/>
            <a:gd name="adj4" fmla="val 17091103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2E3FA-7CC7-2E4D-8CC5-58BB50B595B1}">
      <dsp:nvSpPr>
        <dsp:cNvPr id="0" name=""/>
        <dsp:cNvSpPr/>
      </dsp:nvSpPr>
      <dsp:spPr>
        <a:xfrm>
          <a:off x="1697177" y="865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Data </a:t>
          </a:r>
          <a:r>
            <a:rPr lang="de-DE" sz="2100" b="1" kern="1200" dirty="0" err="1" smtClean="0"/>
            <a:t>Collection</a:t>
          </a:r>
          <a:endParaRPr lang="de-DE" sz="2100" b="1" kern="1200" cap="none" spc="0" dirty="0">
            <a:ln w="17780" cmpd="sng">
              <a:solidFill>
                <a:srgbClr val="FFFFFF"/>
              </a:solidFill>
              <a:prstDash val="solid"/>
              <a:miter lim="800000"/>
            </a:ln>
            <a:gradFill rotWithShape="1">
              <a:gsLst>
                <a:gs pos="0">
                  <a:srgbClr val="000000">
                    <a:tint val="92000"/>
                    <a:shade val="100000"/>
                    <a:satMod val="150000"/>
                  </a:srgbClr>
                </a:gs>
                <a:gs pos="49000">
                  <a:srgbClr val="000000">
                    <a:tint val="89000"/>
                    <a:shade val="90000"/>
                    <a:satMod val="150000"/>
                  </a:srgbClr>
                </a:gs>
                <a:gs pos="50000">
                  <a:srgbClr val="000000">
                    <a:tint val="100000"/>
                    <a:shade val="75000"/>
                    <a:satMod val="150000"/>
                  </a:srgbClr>
                </a:gs>
                <a:gs pos="95000">
                  <a:srgbClr val="000000">
                    <a:shade val="47000"/>
                    <a:satMod val="150000"/>
                  </a:srgbClr>
                </a:gs>
                <a:gs pos="100000">
                  <a:srgbClr val="000000">
                    <a:shade val="39000"/>
                    <a:satMod val="150000"/>
                  </a:srgbClr>
                </a:gs>
              </a:gsLst>
              <a:lin ang="5400000"/>
            </a:gradFill>
            <a:effectLst>
              <a:outerShdw blurRad="50800" algn="tl" rotWithShape="0">
                <a:srgbClr val="000000"/>
              </a:outerShdw>
            </a:effectLst>
          </a:endParaRPr>
        </a:p>
      </dsp:txBody>
      <dsp:txXfrm>
        <a:off x="1740387" y="44075"/>
        <a:ext cx="1683890" cy="798735"/>
      </dsp:txXfrm>
    </dsp:sp>
    <dsp:sp modelId="{4566863B-3E39-AF49-9BE3-3BFEC94C0894}">
      <dsp:nvSpPr>
        <dsp:cNvPr id="0" name=""/>
        <dsp:cNvSpPr/>
      </dsp:nvSpPr>
      <dsp:spPr>
        <a:xfrm>
          <a:off x="3392388" y="979596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Data </a:t>
          </a:r>
          <a:r>
            <a:rPr lang="de-DE" sz="2100" b="1" kern="1200" dirty="0" err="1" smtClean="0"/>
            <a:t>Preparation</a:t>
          </a:r>
          <a:endParaRPr lang="de-DE" sz="2100" b="1" kern="1200" cap="none" spc="0" dirty="0">
            <a:ln w="17780" cmpd="sng">
              <a:solidFill>
                <a:srgbClr val="FFFFFF"/>
              </a:solidFill>
              <a:prstDash val="solid"/>
              <a:miter lim="800000"/>
            </a:ln>
            <a:gradFill rotWithShape="1">
              <a:gsLst>
                <a:gs pos="0">
                  <a:srgbClr val="000000">
                    <a:tint val="92000"/>
                    <a:shade val="100000"/>
                    <a:satMod val="150000"/>
                  </a:srgbClr>
                </a:gs>
                <a:gs pos="49000">
                  <a:srgbClr val="000000">
                    <a:tint val="89000"/>
                    <a:shade val="90000"/>
                    <a:satMod val="150000"/>
                  </a:srgbClr>
                </a:gs>
                <a:gs pos="50000">
                  <a:srgbClr val="000000">
                    <a:tint val="100000"/>
                    <a:shade val="75000"/>
                    <a:satMod val="150000"/>
                  </a:srgbClr>
                </a:gs>
                <a:gs pos="95000">
                  <a:srgbClr val="000000">
                    <a:shade val="47000"/>
                    <a:satMod val="150000"/>
                  </a:srgbClr>
                </a:gs>
                <a:gs pos="100000">
                  <a:srgbClr val="000000">
                    <a:shade val="39000"/>
                    <a:satMod val="150000"/>
                  </a:srgbClr>
                </a:gs>
              </a:gsLst>
              <a:lin ang="5400000"/>
            </a:gradFill>
            <a:effectLst>
              <a:outerShdw blurRad="50800" algn="tl" rotWithShape="0">
                <a:srgbClr val="000000"/>
              </a:outerShdw>
            </a:effectLst>
          </a:endParaRPr>
        </a:p>
      </dsp:txBody>
      <dsp:txXfrm>
        <a:off x="3435598" y="1022806"/>
        <a:ext cx="1683890" cy="798735"/>
      </dsp:txXfrm>
    </dsp:sp>
    <dsp:sp modelId="{E5BF6274-576C-B345-9B64-7ED2FD98581B}">
      <dsp:nvSpPr>
        <dsp:cNvPr id="0" name=""/>
        <dsp:cNvSpPr/>
      </dsp:nvSpPr>
      <dsp:spPr>
        <a:xfrm>
          <a:off x="3392388" y="2937056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Open </a:t>
          </a:r>
          <a:r>
            <a:rPr lang="de-DE" sz="2100" b="1" kern="1200" dirty="0" err="1" smtClean="0"/>
            <a:t>Coding</a:t>
          </a:r>
          <a:endParaRPr lang="de-DE" sz="2100" b="1" kern="1200" dirty="0"/>
        </a:p>
      </dsp:txBody>
      <dsp:txXfrm>
        <a:off x="3435598" y="2980266"/>
        <a:ext cx="1683890" cy="798735"/>
      </dsp:txXfrm>
    </dsp:sp>
    <dsp:sp modelId="{ED009920-2552-E24E-A62A-10C5B2D37CAD}">
      <dsp:nvSpPr>
        <dsp:cNvPr id="0" name=""/>
        <dsp:cNvSpPr/>
      </dsp:nvSpPr>
      <dsp:spPr>
        <a:xfrm>
          <a:off x="1697177" y="3915787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Axial </a:t>
          </a:r>
          <a:r>
            <a:rPr lang="de-DE" sz="2100" b="1" kern="1200" dirty="0" err="1" smtClean="0"/>
            <a:t>Coding</a:t>
          </a:r>
          <a:endParaRPr lang="de-DE" sz="2100" b="1" kern="1200" dirty="0"/>
        </a:p>
      </dsp:txBody>
      <dsp:txXfrm>
        <a:off x="1740387" y="3958997"/>
        <a:ext cx="1683890" cy="798735"/>
      </dsp:txXfrm>
    </dsp:sp>
    <dsp:sp modelId="{B05A338D-A322-A846-A589-348EA0D211C7}">
      <dsp:nvSpPr>
        <dsp:cNvPr id="0" name=""/>
        <dsp:cNvSpPr/>
      </dsp:nvSpPr>
      <dsp:spPr>
        <a:xfrm>
          <a:off x="1967" y="2937056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err="1" smtClean="0"/>
            <a:t>Selective</a:t>
          </a:r>
          <a:r>
            <a:rPr lang="de-DE" sz="2100" b="1" kern="1200" dirty="0" smtClean="0"/>
            <a:t> </a:t>
          </a:r>
          <a:r>
            <a:rPr lang="de-DE" sz="2100" b="1" kern="1200" dirty="0" err="1" smtClean="0"/>
            <a:t>Coding</a:t>
          </a:r>
          <a:endParaRPr lang="de-DE" sz="2100" b="1" kern="1200" dirty="0"/>
        </a:p>
      </dsp:txBody>
      <dsp:txXfrm>
        <a:off x="45177" y="2980266"/>
        <a:ext cx="1683890" cy="798735"/>
      </dsp:txXfrm>
    </dsp:sp>
    <dsp:sp modelId="{DDC6B52F-D534-1342-A437-891FE232D4FE}">
      <dsp:nvSpPr>
        <dsp:cNvPr id="0" name=""/>
        <dsp:cNvSpPr/>
      </dsp:nvSpPr>
      <dsp:spPr>
        <a:xfrm>
          <a:off x="1967" y="979596"/>
          <a:ext cx="1770310" cy="885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b="1" kern="1200" dirty="0" smtClean="0"/>
            <a:t>Sampling</a:t>
          </a:r>
          <a:endParaRPr lang="de-DE" sz="2100" b="1" kern="1200" dirty="0"/>
        </a:p>
      </dsp:txBody>
      <dsp:txXfrm>
        <a:off x="45177" y="1022806"/>
        <a:ext cx="1683890" cy="798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solidFill>
                  <a:srgbClr val="00245B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4386300B-C214-4045-B513-2B6B1E74822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64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Verdana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7" tIns="47378" rIns="94757" bIns="47378" numCol="1" anchor="b" anchorCtr="0" compatLnSpc="1">
            <a:prstTxWarp prst="textNoShape">
              <a:avLst/>
            </a:prstTxWarp>
          </a:bodyPr>
          <a:lstStyle>
            <a:lvl1pPr algn="r" defTabSz="947738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ABCA902-51D0-4602-B06E-7B2FCFF5FAD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349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C Files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all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edited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compilations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b="1" dirty="0"/>
              <a:t>Made </a:t>
            </a:r>
            <a:r>
              <a:rPr lang="de-DE" b="1" dirty="0" err="1"/>
              <a:t>Changes</a:t>
            </a:r>
            <a:endParaRPr lang="de-DE" b="1" dirty="0"/>
          </a:p>
          <a:p>
            <a:pPr marL="171450" indent="-171450">
              <a:buFontTx/>
              <a:buChar char="-"/>
            </a:pP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in </a:t>
            </a:r>
            <a:r>
              <a:rPr lang="de-DE" dirty="0" err="1"/>
              <a:t>question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b="1" dirty="0" smtClean="0"/>
              <a:t>Timeline</a:t>
            </a:r>
          </a:p>
          <a:p>
            <a:r>
              <a:rPr lang="de-DE" dirty="0" smtClean="0"/>
              <a:t>- </a:t>
            </a:r>
            <a:r>
              <a:rPr lang="de-DE" dirty="0" err="1" smtClean="0"/>
              <a:t>Changed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all </a:t>
            </a:r>
            <a:r>
              <a:rPr lang="de-DE" dirty="0" err="1" smtClean="0"/>
              <a:t>actions</a:t>
            </a:r>
            <a:r>
              <a:rPr lang="de-DE" dirty="0" smtClean="0"/>
              <a:t> (</a:t>
            </a:r>
            <a:r>
              <a:rPr lang="de-DE" dirty="0" err="1" smtClean="0"/>
              <a:t>even</a:t>
            </a:r>
            <a:r>
              <a:rPr lang="de-DE" dirty="0" smtClean="0"/>
              <a:t> </a:t>
            </a:r>
            <a:r>
              <a:rPr lang="de-DE" dirty="0" err="1" smtClean="0"/>
              <a:t>scrolling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loosing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) </a:t>
            </a:r>
            <a:r>
              <a:rPr lang="de-DE" dirty="0" err="1" smtClean="0"/>
              <a:t>of</a:t>
            </a:r>
            <a:r>
              <a:rPr lang="de-DE" dirty="0" smtClean="0"/>
              <a:t> online </a:t>
            </a:r>
            <a:r>
              <a:rPr lang="de-DE" dirty="0" err="1" smtClean="0"/>
              <a:t>documentation</a:t>
            </a:r>
            <a:endParaRPr lang="de-DE" dirty="0"/>
          </a:p>
          <a:p>
            <a:endParaRPr lang="de-DE" dirty="0"/>
          </a:p>
          <a:p>
            <a:r>
              <a:rPr lang="de-DE" b="1" dirty="0" err="1" smtClean="0"/>
              <a:t>Participants</a:t>
            </a:r>
            <a:endParaRPr lang="de-DE" b="1" dirty="0" smtClean="0"/>
          </a:p>
          <a:p>
            <a:r>
              <a:rPr lang="de-DE" dirty="0" smtClean="0"/>
              <a:t>- </a:t>
            </a:r>
            <a:r>
              <a:rPr lang="de-DE" dirty="0" smtClean="0"/>
              <a:t>~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currently</a:t>
            </a:r>
            <a:r>
              <a:rPr lang="de-DE" dirty="0" smtClean="0"/>
              <a:t> </a:t>
            </a:r>
            <a:r>
              <a:rPr lang="de-DE" dirty="0" err="1" smtClean="0"/>
              <a:t>opened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(e.g. </a:t>
            </a:r>
            <a:r>
              <a:rPr lang="de-DE" dirty="0" err="1" smtClean="0"/>
              <a:t>workshop</a:t>
            </a:r>
            <a:r>
              <a:rPr lang="de-DE" dirty="0" smtClean="0"/>
              <a:t> `13)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398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Questionnaire</a:t>
            </a:r>
            <a:endParaRPr lang="de-DE" b="1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All </a:t>
            </a:r>
            <a:r>
              <a:rPr lang="de-DE" dirty="0" err="1" smtClean="0"/>
              <a:t>participants</a:t>
            </a:r>
            <a:r>
              <a:rPr lang="de-DE" dirty="0" smtClean="0"/>
              <a:t> </a:t>
            </a:r>
            <a:r>
              <a:rPr lang="de-DE" dirty="0" err="1" smtClean="0"/>
              <a:t>questionnaires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annotated</a:t>
            </a:r>
            <a:r>
              <a:rPr lang="de-DE" dirty="0" smtClean="0"/>
              <a:t> </a:t>
            </a:r>
            <a:r>
              <a:rPr lang="de-DE" dirty="0" err="1" smtClean="0"/>
              <a:t>concepts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b="1" dirty="0" err="1"/>
              <a:t>Conceptualized</a:t>
            </a:r>
            <a:r>
              <a:rPr lang="de-DE" b="1" dirty="0"/>
              <a:t> </a:t>
            </a:r>
            <a:r>
              <a:rPr lang="de-DE" b="1" dirty="0" err="1"/>
              <a:t>phenomena</a:t>
            </a:r>
            <a:endParaRPr lang="de-DE" b="1" dirty="0"/>
          </a:p>
          <a:p>
            <a:pPr marL="171450" indent="-171450">
              <a:buFontTx/>
              <a:buChar char="-"/>
            </a:pPr>
            <a:r>
              <a:rPr lang="de-DE" dirty="0"/>
              <a:t>All </a:t>
            </a:r>
            <a:r>
              <a:rPr lang="de-DE" dirty="0" err="1"/>
              <a:t>discovered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in a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 smtClean="0"/>
              <a:t>view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Memos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Detailled</a:t>
            </a:r>
            <a:r>
              <a:rPr lang="de-DE" dirty="0" smtClean="0"/>
              <a:t> </a:t>
            </a:r>
            <a:r>
              <a:rPr lang="de-DE" dirty="0" err="1"/>
              <a:t>notes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(</a:t>
            </a:r>
            <a:r>
              <a:rPr lang="de-DE" dirty="0" err="1"/>
              <a:t>phenomenon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b="1" dirty="0" err="1" smtClean="0"/>
              <a:t>Selective</a:t>
            </a:r>
            <a:r>
              <a:rPr lang="de-DE" b="1" dirty="0" smtClean="0"/>
              <a:t> </a:t>
            </a:r>
            <a:r>
              <a:rPr lang="de-DE" b="1" dirty="0" err="1" smtClean="0"/>
              <a:t>Coding</a:t>
            </a:r>
            <a:endParaRPr lang="de-DE" b="1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Concepts</a:t>
            </a:r>
            <a:r>
              <a:rPr lang="de-DE" dirty="0" smtClean="0"/>
              <a:t> in </a:t>
            </a:r>
            <a:r>
              <a:rPr lang="de-DE" dirty="0" err="1" smtClean="0"/>
              <a:t>relation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50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Blue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Core </a:t>
            </a:r>
            <a:r>
              <a:rPr lang="de-DE" dirty="0" err="1" smtClean="0"/>
              <a:t>codes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b="1" dirty="0" smtClean="0"/>
              <a:t>Brown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Docs</a:t>
            </a:r>
            <a:r>
              <a:rPr lang="de-DE" dirty="0" smtClean="0"/>
              <a:t> &amp; Comments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b="1" dirty="0" smtClean="0"/>
              <a:t>Green</a:t>
            </a:r>
          </a:p>
          <a:p>
            <a:r>
              <a:rPr lang="de-DE" dirty="0" smtClean="0"/>
              <a:t>- Internal </a:t>
            </a:r>
            <a:r>
              <a:rPr lang="de-DE" dirty="0" err="1" smtClean="0"/>
              <a:t>logging</a:t>
            </a:r>
            <a:r>
              <a:rPr lang="de-DE" dirty="0" smtClean="0"/>
              <a:t> &amp; </a:t>
            </a:r>
            <a:r>
              <a:rPr lang="de-DE" dirty="0" err="1" smtClean="0"/>
              <a:t>command</a:t>
            </a:r>
            <a:r>
              <a:rPr lang="de-DE" dirty="0" smtClean="0"/>
              <a:t>-</a:t>
            </a:r>
            <a:r>
              <a:rPr lang="de-DE" dirty="0" err="1" smtClean="0"/>
              <a:t>line</a:t>
            </a:r>
            <a:r>
              <a:rPr lang="de-DE" dirty="0" smtClean="0"/>
              <a:t>-interface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479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Unified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All </a:t>
            </a:r>
            <a:r>
              <a:rPr lang="de-DE" dirty="0" err="1" smtClean="0"/>
              <a:t>tutorials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</a:t>
            </a:r>
          </a:p>
          <a:p>
            <a:pPr marL="171450" indent="-171450">
              <a:buFontTx/>
              <a:buChar char="-"/>
            </a:pPr>
            <a:r>
              <a:rPr lang="de-DE" dirty="0"/>
              <a:t> </a:t>
            </a:r>
            <a:r>
              <a:rPr lang="de-DE" dirty="0" smtClean="0"/>
              <a:t>     „         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reviewed</a:t>
            </a:r>
            <a:endParaRPr lang="de-DE" dirty="0" smtClean="0"/>
          </a:p>
          <a:p>
            <a:pPr marL="171450" indent="-171450">
              <a:buFontTx/>
              <a:buChar char="-"/>
            </a:pPr>
            <a:endParaRPr lang="de-DE" dirty="0"/>
          </a:p>
          <a:p>
            <a:r>
              <a:rPr lang="de-DE" b="1" dirty="0" err="1" smtClean="0"/>
              <a:t>Didactics</a:t>
            </a:r>
            <a:endParaRPr lang="de-DE" b="1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(</a:t>
            </a:r>
            <a:r>
              <a:rPr lang="de-DE" dirty="0" err="1" smtClean="0"/>
              <a:t>Difficulty</a:t>
            </a:r>
            <a:r>
              <a:rPr lang="de-DE" dirty="0" smtClean="0"/>
              <a:t>, </a:t>
            </a:r>
            <a:r>
              <a:rPr lang="de-DE" dirty="0" err="1" smtClean="0"/>
              <a:t>prerequisites</a:t>
            </a:r>
            <a:r>
              <a:rPr lang="de-DE" dirty="0" smtClean="0"/>
              <a:t>, ...)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tutorial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(Type, </a:t>
            </a:r>
            <a:r>
              <a:rPr lang="de-DE" dirty="0" err="1" smtClean="0"/>
              <a:t>Objective</a:t>
            </a:r>
            <a:r>
              <a:rPr lang="de-DE" dirty="0" smtClean="0"/>
              <a:t>, ...)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assignment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Optional </a:t>
            </a:r>
            <a:r>
              <a:rPr lang="de-DE" dirty="0" err="1" smtClean="0"/>
              <a:t>information</a:t>
            </a:r>
            <a:r>
              <a:rPr lang="de-DE" dirty="0" smtClean="0"/>
              <a:t> (e.g.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reading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582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635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Old </a:t>
            </a:r>
            <a:r>
              <a:rPr lang="de-DE" dirty="0" err="1" smtClean="0"/>
              <a:t>documentation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4965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New </a:t>
            </a:r>
            <a:r>
              <a:rPr lang="de-DE" dirty="0" err="1" smtClean="0"/>
              <a:t>documentation</a:t>
            </a:r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Features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Filters</a:t>
            </a:r>
            <a:br>
              <a:rPr lang="de-DE" dirty="0" smtClean="0"/>
            </a:br>
            <a:r>
              <a:rPr lang="de-DE" dirty="0" err="1" smtClean="0"/>
              <a:t>filtering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Grouping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group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r>
              <a:rPr lang="de-DE" dirty="0" smtClean="0"/>
              <a:t> type (e.g. </a:t>
            </a:r>
            <a:r>
              <a:rPr lang="de-DE" dirty="0" err="1" smtClean="0"/>
              <a:t>classes</a:t>
            </a:r>
            <a:r>
              <a:rPr lang="de-DE" dirty="0" smtClean="0"/>
              <a:t>, </a:t>
            </a:r>
            <a:r>
              <a:rPr lang="de-DE" dirty="0" err="1" smtClean="0"/>
              <a:t>functions</a:t>
            </a:r>
            <a:r>
              <a:rPr lang="de-DE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Reduction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Class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consume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whole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Synonyms</a:t>
            </a:r>
            <a:br>
              <a:rPr lang="de-DE" dirty="0" smtClean="0"/>
            </a:br>
            <a:r>
              <a:rPr lang="de-DE" dirty="0" err="1" smtClean="0"/>
              <a:t>finds</a:t>
            </a:r>
            <a:r>
              <a:rPr lang="de-DE" dirty="0" smtClean="0"/>
              <a:t> </a:t>
            </a:r>
            <a:r>
              <a:rPr lang="de-DE" i="1" dirty="0" err="1" smtClean="0"/>
              <a:t>infix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i="1" dirty="0" err="1" smtClean="0"/>
              <a:t>substring</a:t>
            </a:r>
            <a:endParaRPr lang="de-DE" i="1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Type </a:t>
            </a:r>
            <a:r>
              <a:rPr lang="de-DE" dirty="0" err="1" smtClean="0"/>
              <a:t>annotations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hovered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(e.g. </a:t>
            </a:r>
            <a:r>
              <a:rPr lang="de-DE" dirty="0" err="1" smtClean="0"/>
              <a:t>class</a:t>
            </a:r>
            <a:r>
              <a:rPr lang="de-DE" dirty="0" smtClean="0"/>
              <a:t>, </a:t>
            </a:r>
            <a:r>
              <a:rPr lang="de-DE" dirty="0" err="1" smtClean="0"/>
              <a:t>meta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) + </a:t>
            </a:r>
            <a:r>
              <a:rPr lang="de-DE" dirty="0" err="1" smtClean="0"/>
              <a:t>short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Navigation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96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Space-</a:t>
            </a:r>
            <a:r>
              <a:rPr lang="de-DE" b="1" dirty="0" err="1" smtClean="0"/>
              <a:t>Saving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dirty="0" err="1" smtClean="0"/>
              <a:t>Scales</a:t>
            </a:r>
            <a:r>
              <a:rPr lang="de-DE" dirty="0" smtClean="0"/>
              <a:t> </a:t>
            </a:r>
            <a:r>
              <a:rPr lang="de-DE" dirty="0" err="1" smtClean="0"/>
              <a:t>nicely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tablet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large </a:t>
            </a:r>
            <a:r>
              <a:rPr lang="de-DE" dirty="0" err="1" smtClean="0"/>
              <a:t>screens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86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Currently</a:t>
            </a:r>
            <a:r>
              <a:rPr lang="de-DE" dirty="0" smtClean="0"/>
              <a:t> </a:t>
            </a:r>
            <a:r>
              <a:rPr lang="de-DE" dirty="0" err="1" smtClean="0"/>
              <a:t>Grounded</a:t>
            </a:r>
            <a:r>
              <a:rPr lang="de-DE" dirty="0" smtClean="0"/>
              <a:t> </a:t>
            </a:r>
            <a:r>
              <a:rPr lang="de-DE" dirty="0" err="1" smtClean="0"/>
              <a:t>Theory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never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 </a:t>
            </a:r>
            <a:r>
              <a:rPr lang="de-DE" dirty="0" err="1" smtClean="0"/>
              <a:t>before</a:t>
            </a:r>
            <a:r>
              <a:rPr lang="de-DE" dirty="0" smtClean="0"/>
              <a:t>.</a:t>
            </a:r>
          </a:p>
          <a:p>
            <a:endParaRPr lang="de-DE" dirty="0"/>
          </a:p>
          <a:p>
            <a:r>
              <a:rPr lang="de-DE" dirty="0" err="1" smtClean="0"/>
              <a:t>Expaction</a:t>
            </a:r>
            <a:r>
              <a:rPr lang="de-DE" dirty="0" smtClean="0"/>
              <a:t>: </a:t>
            </a:r>
            <a:r>
              <a:rPr lang="de-DE" dirty="0" err="1" smtClean="0"/>
              <a:t>deeper</a:t>
            </a:r>
            <a:r>
              <a:rPr lang="de-DE" dirty="0" smtClean="0"/>
              <a:t> </a:t>
            </a:r>
            <a:r>
              <a:rPr lang="de-DE" dirty="0" err="1" smtClean="0"/>
              <a:t>understanding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nature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mechanisms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SeqAn‘s</a:t>
            </a:r>
            <a:r>
              <a:rPr lang="de-DE" dirty="0" smtClean="0"/>
              <a:t> </a:t>
            </a:r>
            <a:r>
              <a:rPr lang="de-DE" dirty="0" err="1" smtClean="0"/>
              <a:t>core</a:t>
            </a:r>
            <a:r>
              <a:rPr lang="de-DE" dirty="0" smtClean="0"/>
              <a:t> </a:t>
            </a:r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Generalizable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libraries</a:t>
            </a:r>
            <a:r>
              <a:rPr lang="de-DE" dirty="0" smtClean="0"/>
              <a:t> /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630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15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 baseline="-25000">
                <a:solidFill>
                  <a:schemeClr val="bg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72297" indent="-297037" eaLnBrk="0" hangingPunct="0">
              <a:defRPr sz="25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2pPr>
            <a:lvl3pPr marL="1188149" indent="-237630" eaLnBrk="0" hangingPunct="0">
              <a:defRPr sz="25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3pPr>
            <a:lvl4pPr marL="1663408" indent="-237630" eaLnBrk="0" hangingPunct="0">
              <a:defRPr sz="25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4pPr>
            <a:lvl5pPr marL="2138667" indent="-237630" eaLnBrk="0" hangingPunct="0">
              <a:defRPr sz="25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5pPr>
            <a:lvl6pPr marL="2613927" indent="-237630" eaLnBrk="0" fontAlgn="base" hangingPunct="0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6pPr>
            <a:lvl7pPr marL="3089186" indent="-237630" eaLnBrk="0" fontAlgn="base" hangingPunct="0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7pPr>
            <a:lvl8pPr marL="3564446" indent="-237630" eaLnBrk="0" fontAlgn="base" hangingPunct="0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8pPr>
            <a:lvl9pPr marL="4039705" indent="-237630" eaLnBrk="0" fontAlgn="base" hangingPunct="0">
              <a:spcBef>
                <a:spcPct val="0"/>
              </a:spcBef>
              <a:spcAft>
                <a:spcPct val="0"/>
              </a:spcAft>
              <a:defRPr sz="25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9pPr>
          </a:lstStyle>
          <a:p>
            <a:fld id="{0990BBE6-E339-0148-8E60-857CCED9D2B7}" type="slidenum">
              <a:rPr lang="en-US" sz="1200" baseline="0">
                <a:solidFill>
                  <a:srgbClr val="000000"/>
                </a:solidFill>
                <a:latin typeface="Times New Roman" charset="0"/>
              </a:rPr>
              <a:pPr/>
              <a:t>8</a:t>
            </a:fld>
            <a:endParaRPr lang="en-US" sz="1200" baseline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lang="de-DE" sz="100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latin typeface="Verdana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15" indent="-185715">
              <a:buFontTx/>
              <a:buChar char="-"/>
            </a:pPr>
            <a:r>
              <a:rPr lang="de-DE" dirty="0" smtClean="0"/>
              <a:t>CDFGDC</a:t>
            </a:r>
          </a:p>
          <a:p>
            <a:pPr marL="185715" indent="-185715">
              <a:buFontTx/>
              <a:buChar char="-"/>
            </a:pPr>
            <a:r>
              <a:rPr lang="de-DE" dirty="0" smtClean="0"/>
              <a:t>CDEFGAHGC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9F6B1-A7C0-4C4B-B0A9-AE28F2202AFE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371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15" indent="-185715">
              <a:buFontTx/>
              <a:buChar char="-"/>
            </a:pPr>
            <a:r>
              <a:rPr lang="de-DE" dirty="0" smtClean="0"/>
              <a:t>CDFGDC</a:t>
            </a:r>
          </a:p>
          <a:p>
            <a:pPr marL="185715" indent="-185715">
              <a:buFontTx/>
              <a:buChar char="-"/>
            </a:pPr>
            <a:r>
              <a:rPr lang="de-DE" dirty="0" smtClean="0"/>
              <a:t>CDEFGAHGC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9F6B1-A7C0-4C4B-B0A9-AE28F2202AFE}" type="slidenum">
              <a:rPr lang="de-DE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371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914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D2B79A-1EAB-3843-B5A8-6AA9725C069D}" type="slidenum">
              <a:rPr lang="en-US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Here you can see</a:t>
            </a:r>
            <a:r>
              <a:rPr lang="en-US" sz="1800" baseline="0" dirty="0" smtClean="0"/>
              <a:t> the differences between actual code that invokes a finder on an index.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036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156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62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423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August </a:t>
            </a:r>
            <a:r>
              <a:rPr lang="de-DE" b="1" dirty="0" smtClean="0"/>
              <a:t>`11 – May `12</a:t>
            </a:r>
            <a:br>
              <a:rPr lang="de-DE" b="1" dirty="0" smtClean="0"/>
            </a:br>
            <a:r>
              <a:rPr lang="de-DE" dirty="0" smtClean="0"/>
              <a:t>Focus on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collection</a:t>
            </a:r>
            <a:endParaRPr lang="de-DE" dirty="0" smtClean="0"/>
          </a:p>
          <a:p>
            <a:endParaRPr lang="de-DE" dirty="0" smtClean="0"/>
          </a:p>
          <a:p>
            <a:r>
              <a:rPr lang="de-DE" b="1" dirty="0" smtClean="0"/>
              <a:t>June `12 – September `12</a:t>
            </a:r>
            <a:br>
              <a:rPr lang="de-DE" b="1" dirty="0" smtClean="0"/>
            </a:br>
            <a:r>
              <a:rPr lang="de-DE" dirty="0" smtClean="0"/>
              <a:t>Focus on </a:t>
            </a:r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rid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obvious</a:t>
            </a:r>
            <a:r>
              <a:rPr lang="de-DE" dirty="0" smtClean="0"/>
              <a:t> </a:t>
            </a:r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- </a:t>
            </a:r>
            <a:r>
              <a:rPr lang="de-DE" dirty="0" err="1" smtClean="0"/>
              <a:t>like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tutorials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- </a:t>
            </a:r>
            <a:r>
              <a:rPr lang="de-DE" dirty="0" err="1" smtClean="0"/>
              <a:t>later</a:t>
            </a:r>
            <a:r>
              <a:rPr lang="de-DE" dirty="0" smtClean="0"/>
              <a:t>: online </a:t>
            </a:r>
            <a:r>
              <a:rPr lang="de-DE" dirty="0" err="1" smtClean="0"/>
              <a:t>documentation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</a:t>
            </a:r>
            <a:r>
              <a:rPr lang="de-DE" b="1" dirty="0" err="1" smtClean="0"/>
              <a:t>ctober</a:t>
            </a:r>
            <a:r>
              <a:rPr lang="de-DE" b="1" dirty="0" smtClean="0"/>
              <a:t> `12 – August `13</a:t>
            </a:r>
          </a:p>
          <a:p>
            <a:r>
              <a:rPr lang="de-DE" dirty="0" smtClean="0"/>
              <a:t>Focus on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tool</a:t>
            </a:r>
            <a:endParaRPr lang="de-DE" dirty="0"/>
          </a:p>
          <a:p>
            <a:endParaRPr lang="de-DE" dirty="0" smtClean="0"/>
          </a:p>
          <a:p>
            <a:r>
              <a:rPr lang="de-DE" b="1" dirty="0" err="1" smtClean="0"/>
              <a:t>Since</a:t>
            </a:r>
            <a:r>
              <a:rPr lang="de-DE" b="1" dirty="0" smtClean="0"/>
              <a:t> </a:t>
            </a:r>
            <a:r>
              <a:rPr lang="de-DE" b="1" dirty="0" err="1" smtClean="0"/>
              <a:t>Octover</a:t>
            </a:r>
            <a:r>
              <a:rPr lang="de-DE" b="1" dirty="0" smtClean="0"/>
              <a:t> `13</a:t>
            </a:r>
          </a:p>
          <a:p>
            <a:r>
              <a:rPr lang="de-DE" dirty="0" err="1" smtClean="0"/>
              <a:t>Deep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Grounded</a:t>
            </a:r>
            <a:r>
              <a:rPr lang="de-DE" dirty="0" smtClean="0"/>
              <a:t> </a:t>
            </a:r>
            <a:r>
              <a:rPr lang="de-DE" dirty="0" err="1" smtClean="0"/>
              <a:t>Theory</a:t>
            </a:r>
            <a:r>
              <a:rPr lang="de-DE" dirty="0" smtClean="0"/>
              <a:t> (</a:t>
            </a:r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science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58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Data Collection / Preparation</a:t>
            </a:r>
          </a:p>
          <a:p>
            <a:pPr marL="171450" indent="-171450">
              <a:buFontTx/>
              <a:buChar char="-"/>
            </a:pPr>
            <a:r>
              <a:rPr lang="en-US" i="1" dirty="0" smtClean="0"/>
              <a:t>All information on the slide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b="1" dirty="0" smtClean="0"/>
              <a:t>Open Coding</a:t>
            </a:r>
            <a:br>
              <a:rPr lang="en-US" b="1" dirty="0" smtClean="0"/>
            </a:br>
            <a:r>
              <a:rPr lang="en-US" b="1" dirty="0" smtClean="0"/>
              <a:t>Axial Coding</a:t>
            </a:r>
            <a:br>
              <a:rPr lang="en-US" b="1" dirty="0" smtClean="0"/>
            </a:br>
            <a:r>
              <a:rPr lang="en-US" b="1" dirty="0" smtClean="0"/>
              <a:t>Selective Coding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Found phenomena </a:t>
            </a:r>
            <a:r>
              <a:rPr lang="en-US" dirty="0"/>
              <a:t>/ </a:t>
            </a:r>
            <a:r>
              <a:rPr lang="en-US" dirty="0" smtClean="0"/>
              <a:t>conspicuousness</a:t>
            </a:r>
            <a:br>
              <a:rPr lang="en-US" dirty="0" smtClean="0"/>
            </a:br>
            <a:r>
              <a:rPr lang="en-US" dirty="0" smtClean="0"/>
              <a:t>(e.g. using the wrong function)</a:t>
            </a:r>
            <a:br>
              <a:rPr lang="en-US" dirty="0" smtClean="0"/>
            </a:br>
            <a:r>
              <a:rPr lang="en-US" dirty="0" smtClean="0"/>
              <a:t>are conceptualized</a:t>
            </a:r>
            <a:br>
              <a:rPr lang="en-US" dirty="0" smtClean="0"/>
            </a:br>
            <a:r>
              <a:rPr lang="en-US" dirty="0" smtClean="0"/>
              <a:t>(e.g. ambiguous naming)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Concepts are put in relation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b="1" dirty="0" smtClean="0"/>
              <a:t>Sampling</a:t>
            </a:r>
          </a:p>
          <a:p>
            <a:r>
              <a:rPr lang="en-US" dirty="0" smtClean="0"/>
              <a:t>- Gaps in theory are clarified using a targeted data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BCA902-51D0-4602-B06E-7B2FCFF5FAD7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3302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3881" y="4888568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x-none" dirty="0" smtClean="0"/>
              <a:t>Master-Untertitelformat bearbeiten</a:t>
            </a:r>
            <a:endParaRPr lang="de-DE" dirty="0" smtClean="0"/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0924" y="3162797"/>
            <a:ext cx="6477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r>
              <a:rPr lang="x-none" smtClean="0"/>
              <a:t>Mastertitelformat bearbeiten</a:t>
            </a:r>
            <a:endParaRPr lang="de-DE" smtClean="0"/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Fachbereich, Titel, Datum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2" y="295275"/>
            <a:ext cx="4321175" cy="28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Prof.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Dr.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Knut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Reinert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Algorithmische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Bioinformatik, FB Mathematik und Informatik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44465"/>
            <a:ext cx="2138362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4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pic>
        <p:nvPicPr>
          <p:cNvPr id="8" name="Bild 7" descr="BMBF_RGB_Gef_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441" y="5183185"/>
            <a:ext cx="1950560" cy="13801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9" y="838200"/>
            <a:ext cx="2160587" cy="5478463"/>
          </a:xfrm>
        </p:spPr>
        <p:txBody>
          <a:bodyPr vert="eaVert"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7" y="838200"/>
            <a:ext cx="6329363" cy="5478463"/>
          </a:xfrm>
        </p:spPr>
        <p:txBody>
          <a:bodyPr vert="eaVert"/>
          <a:lstStyle/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93881" y="4888568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r>
              <a:rPr lang="x-none" dirty="0" smtClean="0"/>
              <a:t>Master-Untertitelformat bearbeiten</a:t>
            </a:r>
            <a:endParaRPr lang="de-DE" dirty="0" smtClean="0"/>
          </a:p>
        </p:txBody>
      </p:sp>
      <p:sp>
        <p:nvSpPr>
          <p:cNvPr id="45060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80924" y="3162797"/>
            <a:ext cx="6477000" cy="1470025"/>
          </a:xfrm>
        </p:spPr>
        <p:txBody>
          <a:bodyPr lIns="360000" anchor="t"/>
          <a:lstStyle>
            <a:lvl1pPr>
              <a:lnSpc>
                <a:spcPct val="100000"/>
              </a:lnSpc>
              <a:defRPr sz="3600" smtClean="0"/>
            </a:lvl1pPr>
          </a:lstStyle>
          <a:p>
            <a:r>
              <a:rPr lang="x-none" smtClean="0"/>
              <a:t>Mastertitelformat bearbeiten</a:t>
            </a:r>
            <a:endParaRPr lang="de-DE" smtClean="0"/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333333"/>
                </a:solidFill>
              </a:rPr>
              <a:t>Fachbereich, Titel, Datum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2" y="295275"/>
            <a:ext cx="4321175" cy="28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Prof. Dr. Knut  Reinert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  <a:p>
            <a:pPr eaLnBrk="0" hangingPunct="0"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Algorithmische Bioinformatik, FB Mathematik und Informatik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8938" y="144465"/>
            <a:ext cx="2138362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4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solidFill>
                <a:srgbClr val="333333"/>
              </a:solidFill>
              <a:latin typeface="Verdana" pitchFamily="34" charset="0"/>
            </a:endParaRPr>
          </a:p>
        </p:txBody>
      </p:sp>
      <p:pic>
        <p:nvPicPr>
          <p:cNvPr id="8" name="Bild 7" descr="BMBF_RGB_Gef_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441" y="5183185"/>
            <a:ext cx="1950560" cy="1380113"/>
          </a:xfrm>
          <a:prstGeom prst="rect">
            <a:avLst/>
          </a:prstGeom>
        </p:spPr>
      </p:pic>
      <p:sp>
        <p:nvSpPr>
          <p:cNvPr id="9" name="Fußzeilenplatzhalter 3"/>
          <p:cNvSpPr txBox="1">
            <a:spLocks/>
          </p:cNvSpPr>
          <p:nvPr userDrawn="1"/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7" y="298252"/>
            <a:ext cx="6397001" cy="428625"/>
          </a:xfrm>
        </p:spPr>
        <p:txBody>
          <a:bodyPr/>
          <a:lstStyle/>
          <a:p>
            <a:r>
              <a:rPr lang="x-non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984806"/>
            <a:ext cx="8642350" cy="5496959"/>
          </a:xfrm>
        </p:spPr>
        <p:txBody>
          <a:bodyPr/>
          <a:lstStyle/>
          <a:p>
            <a:pPr lvl="0"/>
            <a:r>
              <a:rPr lang="x-none" dirty="0" smtClean="0"/>
              <a:t>Mastertextformat bearbeiten</a:t>
            </a:r>
          </a:p>
          <a:p>
            <a:pPr lvl="1"/>
            <a:r>
              <a:rPr lang="x-none" dirty="0" smtClean="0"/>
              <a:t>Zweite Ebene</a:t>
            </a:r>
          </a:p>
          <a:p>
            <a:pPr lvl="2"/>
            <a:r>
              <a:rPr lang="x-none" dirty="0" smtClean="0"/>
              <a:t>Dritte Ebene</a:t>
            </a:r>
          </a:p>
          <a:p>
            <a:pPr lvl="3"/>
            <a:r>
              <a:rPr lang="x-none" dirty="0" smtClean="0"/>
              <a:t>Vierte Ebene</a:t>
            </a:r>
          </a:p>
          <a:p>
            <a:pPr lvl="4"/>
            <a:r>
              <a:rPr lang="x-none" dirty="0" smtClean="0"/>
              <a:t>Fünfte Ebene</a:t>
            </a:r>
            <a:endParaRPr lang="de-DE" dirty="0"/>
          </a:p>
        </p:txBody>
      </p:sp>
      <p:pic>
        <p:nvPicPr>
          <p:cNvPr id="9" name="Bild 8" descr="BMBF_RGB_Gef_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39" y="5866460"/>
            <a:ext cx="984863" cy="69683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83" y="337128"/>
            <a:ext cx="6280372" cy="428625"/>
          </a:xfrm>
        </p:spPr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7" y="1075511"/>
            <a:ext cx="4244975" cy="52411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2" y="1075511"/>
            <a:ext cx="4244975" cy="52411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dirty="0" smtClean="0"/>
              <a:t>Mastertextformat bearbeiten</a:t>
            </a:r>
          </a:p>
          <a:p>
            <a:pPr lvl="1"/>
            <a:r>
              <a:rPr lang="x-none" dirty="0" smtClean="0"/>
              <a:t>Zweite Ebene</a:t>
            </a:r>
          </a:p>
          <a:p>
            <a:pPr lvl="2"/>
            <a:r>
              <a:rPr lang="x-none" dirty="0" smtClean="0"/>
              <a:t>Dritte Ebene</a:t>
            </a:r>
          </a:p>
          <a:p>
            <a:pPr lvl="3"/>
            <a:r>
              <a:rPr lang="x-none" dirty="0" smtClean="0"/>
              <a:t>Vierte Ebene</a:t>
            </a:r>
          </a:p>
          <a:p>
            <a:pPr lvl="4"/>
            <a:r>
              <a:rPr lang="x-none" dirty="0" smtClean="0"/>
              <a:t>Fünfte Ebene</a:t>
            </a:r>
            <a:endParaRPr lang="de-DE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04111" y="5732465"/>
            <a:ext cx="5976938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>
                <a:solidFill>
                  <a:srgbClr val="333333"/>
                </a:solidFill>
              </a:rPr>
              <a:t>SeqAn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Biostore</a:t>
            </a:r>
            <a:r>
              <a:rPr lang="de-DE" dirty="0" smtClean="0">
                <a:solidFill>
                  <a:srgbClr val="333333"/>
                </a:solidFill>
              </a:rPr>
              <a:t>, 17.09.2013</a:t>
            </a:r>
            <a:endParaRPr lang="de-DE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04111" y="5732465"/>
            <a:ext cx="5976938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>
                <a:solidFill>
                  <a:srgbClr val="333333"/>
                </a:solidFill>
              </a:rPr>
              <a:t>SeqAn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Biostore</a:t>
            </a:r>
            <a:r>
              <a:rPr lang="de-DE" dirty="0" smtClean="0">
                <a:solidFill>
                  <a:srgbClr val="333333"/>
                </a:solidFill>
              </a:rPr>
              <a:t>, 17.09.2013</a:t>
            </a:r>
            <a:endParaRPr lang="de-DE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272336"/>
            <a:ext cx="6422918" cy="428625"/>
          </a:xfrm>
        </p:spPr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04111" y="5732465"/>
            <a:ext cx="5976938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>
                <a:solidFill>
                  <a:srgbClr val="333333"/>
                </a:solidFill>
              </a:rPr>
              <a:t>SeqAn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Biostore</a:t>
            </a:r>
            <a:r>
              <a:rPr lang="de-DE" dirty="0" smtClean="0">
                <a:solidFill>
                  <a:srgbClr val="333333"/>
                </a:solidFill>
              </a:rPr>
              <a:t>, 17.09.2013</a:t>
            </a:r>
            <a:endParaRPr lang="de-DE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04111" y="5732465"/>
            <a:ext cx="5976938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>
                <a:solidFill>
                  <a:srgbClr val="333333"/>
                </a:solidFill>
              </a:rPr>
              <a:t>SeqAn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Biostore</a:t>
            </a:r>
            <a:r>
              <a:rPr lang="de-DE" dirty="0" smtClean="0">
                <a:solidFill>
                  <a:srgbClr val="333333"/>
                </a:solidFill>
              </a:rPr>
              <a:t>, 17.09.2013</a:t>
            </a:r>
            <a:endParaRPr lang="de-DE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04111" y="5732465"/>
            <a:ext cx="5976938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>
                <a:solidFill>
                  <a:srgbClr val="333333"/>
                </a:solidFill>
              </a:rPr>
              <a:t>SeqAn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Biostore</a:t>
            </a:r>
            <a:r>
              <a:rPr lang="de-DE" dirty="0" smtClean="0">
                <a:solidFill>
                  <a:srgbClr val="333333"/>
                </a:solidFill>
              </a:rPr>
              <a:t>, 17.09.2013</a:t>
            </a:r>
            <a:endParaRPr lang="de-DE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7" y="298252"/>
            <a:ext cx="6397001" cy="428625"/>
          </a:xfrm>
        </p:spPr>
        <p:txBody>
          <a:bodyPr/>
          <a:lstStyle/>
          <a:p>
            <a:r>
              <a:rPr lang="x-non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984806"/>
            <a:ext cx="8642350" cy="5496959"/>
          </a:xfrm>
        </p:spPr>
        <p:txBody>
          <a:bodyPr/>
          <a:lstStyle/>
          <a:p>
            <a:pPr lvl="0"/>
            <a:r>
              <a:rPr lang="x-none" dirty="0" smtClean="0"/>
              <a:t>Mastertextformat bearbeiten</a:t>
            </a:r>
          </a:p>
          <a:p>
            <a:pPr lvl="1"/>
            <a:r>
              <a:rPr lang="x-none" dirty="0" smtClean="0"/>
              <a:t>Zweite Ebene</a:t>
            </a:r>
          </a:p>
          <a:p>
            <a:pPr lvl="2"/>
            <a:r>
              <a:rPr lang="x-none" dirty="0" smtClean="0"/>
              <a:t>Dritte Ebene</a:t>
            </a:r>
          </a:p>
          <a:p>
            <a:pPr lvl="3"/>
            <a:r>
              <a:rPr lang="x-none" dirty="0" smtClean="0"/>
              <a:t>Vierte Ebene</a:t>
            </a:r>
          </a:p>
          <a:p>
            <a:pPr lvl="4"/>
            <a:r>
              <a:rPr lang="x-none" dirty="0" smtClean="0"/>
              <a:t>Fünfte Ebene</a:t>
            </a:r>
            <a:endParaRPr lang="de-DE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  <p:pic>
        <p:nvPicPr>
          <p:cNvPr id="9" name="Bild 8" descr="BMBF_RGB_Gef_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39" y="5866460"/>
            <a:ext cx="984863" cy="69683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x-none" noProof="0" smtClean="0"/>
              <a:t>Bild auf Platzhalter ziehen oder durch Klicken auf Symbol hinzufügen</a:t>
            </a:r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04111" y="5732465"/>
            <a:ext cx="5976938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>
                <a:solidFill>
                  <a:srgbClr val="333333"/>
                </a:solidFill>
              </a:rPr>
              <a:t>SeqAn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Biostore</a:t>
            </a:r>
            <a:r>
              <a:rPr lang="de-DE" dirty="0" smtClean="0">
                <a:solidFill>
                  <a:srgbClr val="333333"/>
                </a:solidFill>
              </a:rPr>
              <a:t>, 17.09.2013</a:t>
            </a:r>
            <a:endParaRPr lang="de-DE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9" y="838200"/>
            <a:ext cx="2160587" cy="5478463"/>
          </a:xfrm>
        </p:spPr>
        <p:txBody>
          <a:bodyPr vert="eaVert"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7" y="838200"/>
            <a:ext cx="6329363" cy="5478463"/>
          </a:xfrm>
        </p:spPr>
        <p:txBody>
          <a:bodyPr vert="eaVert"/>
          <a:lstStyle/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04111" y="5732465"/>
            <a:ext cx="5976938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>
                <a:solidFill>
                  <a:srgbClr val="333333"/>
                </a:solidFill>
              </a:rPr>
              <a:t>SeqAn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Biostore</a:t>
            </a:r>
            <a:r>
              <a:rPr lang="de-DE" dirty="0" smtClean="0">
                <a:solidFill>
                  <a:srgbClr val="333333"/>
                </a:solidFill>
              </a:rPr>
              <a:t>, 17.09.2013</a:t>
            </a:r>
            <a:endParaRPr lang="de-DE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3704" y="-27384"/>
            <a:ext cx="6702552" cy="685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5448" y="990600"/>
            <a:ext cx="8836152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19" name="Pfeil nach rechts 18"/>
          <p:cNvSpPr/>
          <p:nvPr/>
        </p:nvSpPr>
        <p:spPr bwMode="auto">
          <a:xfrm>
            <a:off x="3810000" y="3200400"/>
            <a:ext cx="1447800" cy="1371600"/>
          </a:xfrm>
          <a:prstGeom prst="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A51E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182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3704" y="-27384"/>
            <a:ext cx="6702552" cy="685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5448" y="990600"/>
            <a:ext cx="8836152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19" name="Pfeil nach rechts 18"/>
          <p:cNvSpPr/>
          <p:nvPr/>
        </p:nvSpPr>
        <p:spPr bwMode="auto">
          <a:xfrm>
            <a:off x="3810000" y="3200400"/>
            <a:ext cx="1447800" cy="1371600"/>
          </a:xfrm>
          <a:prstGeom prst="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A51E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182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448" y="73152"/>
            <a:ext cx="6702552" cy="685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5448" y="990600"/>
            <a:ext cx="8836152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9" name="Pfeil nach rechts 18"/>
          <p:cNvSpPr/>
          <p:nvPr userDrawn="1"/>
        </p:nvSpPr>
        <p:spPr bwMode="auto">
          <a:xfrm>
            <a:off x="3810000" y="3200400"/>
            <a:ext cx="1447800" cy="1371600"/>
          </a:xfrm>
          <a:prstGeom prst="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US" sz="4400" b="1">
              <a:solidFill>
                <a:srgbClr val="003366"/>
              </a:solidFill>
              <a:latin typeface="Trebuchet M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65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448" y="73152"/>
            <a:ext cx="6702552" cy="685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5448" y="990600"/>
            <a:ext cx="8836152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9" name="Pfeil nach rechts 18"/>
          <p:cNvSpPr/>
          <p:nvPr userDrawn="1"/>
        </p:nvSpPr>
        <p:spPr bwMode="auto">
          <a:xfrm>
            <a:off x="3810000" y="3200400"/>
            <a:ext cx="1447800" cy="1371600"/>
          </a:xfrm>
          <a:prstGeom prst="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US" sz="4400" b="1">
              <a:solidFill>
                <a:srgbClr val="003366"/>
              </a:solidFill>
              <a:latin typeface="Trebuchet M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93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5448" y="73152"/>
            <a:ext cx="6702552" cy="6858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5448" y="990600"/>
            <a:ext cx="8836152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9" name="Pfeil nach rechts 18"/>
          <p:cNvSpPr/>
          <p:nvPr userDrawn="1"/>
        </p:nvSpPr>
        <p:spPr bwMode="auto">
          <a:xfrm>
            <a:off x="3810000" y="3200400"/>
            <a:ext cx="1447800" cy="1371600"/>
          </a:xfrm>
          <a:prstGeom prst="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en-US" sz="4400" b="1">
              <a:solidFill>
                <a:srgbClr val="003366"/>
              </a:solidFill>
              <a:latin typeface="Trebuchet M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17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 smtClean="0"/>
              <a:t>Master-Untertitelformat bearbeiten</a:t>
            </a:r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0" y="917147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0" y="6008011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liennummernplatzhalter 5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2" name="Picture 7" descr="seqan_logo_800_presen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66073" y="6146406"/>
            <a:ext cx="1064055" cy="66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Bild 22" descr="BioStore-Logo-Big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19" y="6090581"/>
            <a:ext cx="1270391" cy="721146"/>
          </a:xfrm>
          <a:prstGeom prst="rect">
            <a:avLst/>
          </a:prstGeom>
        </p:spPr>
      </p:pic>
      <p:pic>
        <p:nvPicPr>
          <p:cNvPr id="24" name="Bild 23" descr="BMBF_CMYK_Gef_S_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39" y="6085296"/>
            <a:ext cx="1041211" cy="7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88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357640"/>
            <a:ext cx="8229600" cy="4052359"/>
          </a:xfrm>
        </p:spPr>
        <p:txBody>
          <a:bodyPr/>
          <a:lstStyle>
            <a:lvl1pPr>
              <a:defRPr sz="2800"/>
            </a:lvl1pPr>
            <a:lvl2pPr marL="742950" indent="-285750">
              <a:buFont typeface="Arial"/>
              <a:buChar char="•"/>
              <a:defRPr sz="2400"/>
            </a:lvl2pPr>
          </a:lstStyle>
          <a:p>
            <a:pPr lvl="0"/>
            <a:r>
              <a:rPr lang="x-none" dirty="0" smtClean="0"/>
              <a:t>Mastertextformat bearbeiten</a:t>
            </a:r>
          </a:p>
          <a:p>
            <a:pPr lvl="1"/>
            <a:r>
              <a:rPr lang="x-none" dirty="0" smtClean="0"/>
              <a:t>Zweite Ebene</a:t>
            </a:r>
          </a:p>
          <a:p>
            <a:pPr lvl="2"/>
            <a:r>
              <a:rPr lang="x-none" dirty="0" smtClean="0"/>
              <a:t>Dritte Ebene</a:t>
            </a:r>
          </a:p>
          <a:p>
            <a:pPr lvl="3"/>
            <a:r>
              <a:rPr lang="x-none" dirty="0" smtClean="0"/>
              <a:t>Vierte Ebene</a:t>
            </a:r>
          </a:p>
          <a:p>
            <a:pPr lvl="4"/>
            <a:r>
              <a:rPr lang="x-none" dirty="0" smtClean="0"/>
              <a:t>Fünfte Ebene</a:t>
            </a:r>
            <a:endParaRPr lang="de-DE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0" y="917147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0" y="6008011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7" descr="seqan_logo_800_presen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966073" y="6146406"/>
            <a:ext cx="1064055" cy="66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Bild 10" descr="BioStore-Logo-Big-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19" y="6090581"/>
            <a:ext cx="1270391" cy="721146"/>
          </a:xfrm>
          <a:prstGeom prst="rect">
            <a:avLst/>
          </a:prstGeom>
        </p:spPr>
      </p:pic>
      <p:pic>
        <p:nvPicPr>
          <p:cNvPr id="12" name="Bild 11" descr="BMBF_CMYK_Gef_S_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339" y="6085296"/>
            <a:ext cx="1041211" cy="7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 flipV="1">
            <a:off x="-103492" y="5771991"/>
            <a:ext cx="9512333" cy="45719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8CCFCBE-688A-514D-8967-73E745842E4D}" type="datetimeFigureOut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10.06.14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81713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 flipV="1">
            <a:off x="-103492" y="5771991"/>
            <a:ext cx="9512333" cy="45719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8CCFCBE-688A-514D-8967-73E745842E4D}" type="datetimeFigureOut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10.06.14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2530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 flipV="1">
            <a:off x="-103492" y="5771991"/>
            <a:ext cx="9512333" cy="45719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8CCFCBE-688A-514D-8967-73E745842E4D}" type="datetimeFigureOut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10.06.14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8087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 flipV="1">
            <a:off x="-103492" y="5771991"/>
            <a:ext cx="9512333" cy="45719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8CCFCBE-688A-514D-8967-73E745842E4D}" type="datetimeFigureOut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10.06.14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90541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 flipV="1">
            <a:off x="-103492" y="5771991"/>
            <a:ext cx="9512333" cy="45719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8CCFCBE-688A-514D-8967-73E745842E4D}" type="datetimeFigureOut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10.06.14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53263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 flipV="1">
            <a:off x="-103492" y="5771991"/>
            <a:ext cx="9512333" cy="45719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8CCFCBE-688A-514D-8967-73E745842E4D}" type="datetimeFigureOut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10.06.14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32894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 flipV="1">
            <a:off x="-103492" y="5771991"/>
            <a:ext cx="9512333" cy="45719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8CCFCBE-688A-514D-8967-73E745842E4D}" type="datetimeFigureOut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10.06.14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4163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7852" y="152858"/>
            <a:ext cx="8229600" cy="729011"/>
          </a:xfrm>
        </p:spPr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 flipV="1">
            <a:off x="-103492" y="5771991"/>
            <a:ext cx="9512333" cy="45719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8CCFCBE-688A-514D-8967-73E745842E4D}" type="datetimeFigureOut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10.06.14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4153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 flipV="1">
            <a:off x="-103492" y="5771991"/>
            <a:ext cx="9512333" cy="45719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D8CCFCBE-688A-514D-8967-73E745842E4D}" type="datetimeFigureOut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10.06.14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2181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A00B160-6F82-8E43-BB2E-B99DCD2E74ED}" type="slidenum">
              <a:rPr lang="de-DE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492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783" y="337128"/>
            <a:ext cx="6280372" cy="428625"/>
          </a:xfrm>
        </p:spPr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7" y="1075511"/>
            <a:ext cx="4244975" cy="52411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2" y="1075511"/>
            <a:ext cx="4244975" cy="52411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dirty="0" smtClean="0"/>
              <a:t>Mastertextformat bearbeiten</a:t>
            </a:r>
          </a:p>
          <a:p>
            <a:pPr lvl="1"/>
            <a:r>
              <a:rPr lang="x-none" dirty="0" smtClean="0"/>
              <a:t>Zweite Ebene</a:t>
            </a:r>
          </a:p>
          <a:p>
            <a:pPr lvl="2"/>
            <a:r>
              <a:rPr lang="x-none" dirty="0" smtClean="0"/>
              <a:t>Dritte Ebene</a:t>
            </a:r>
          </a:p>
          <a:p>
            <a:pPr lvl="3"/>
            <a:r>
              <a:rPr lang="x-none" dirty="0" smtClean="0"/>
              <a:t>Vierte Ebene</a:t>
            </a:r>
          </a:p>
          <a:p>
            <a:pPr lvl="4"/>
            <a:r>
              <a:rPr lang="x-none" dirty="0" smtClean="0"/>
              <a:t>Fünfte Ebene</a:t>
            </a:r>
            <a:endParaRPr lang="de-DE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272336"/>
            <a:ext cx="6422918" cy="428625"/>
          </a:xfrm>
        </p:spPr>
        <p:txBody>
          <a:bodyPr/>
          <a:lstStyle/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Mastertextformat bearbeiten</a:t>
            </a:r>
          </a:p>
          <a:p>
            <a:pPr lvl="1"/>
            <a:r>
              <a:rPr lang="x-none" smtClean="0"/>
              <a:t>Zweite Ebene</a:t>
            </a:r>
          </a:p>
          <a:p>
            <a:pPr lvl="2"/>
            <a:r>
              <a:rPr lang="x-none" smtClean="0"/>
              <a:t>Dritte Ebene</a:t>
            </a:r>
          </a:p>
          <a:p>
            <a:pPr lvl="3"/>
            <a:r>
              <a:rPr lang="x-none" smtClean="0"/>
              <a:t>Vierte Ebene</a:t>
            </a:r>
          </a:p>
          <a:p>
            <a:pPr lvl="4"/>
            <a:r>
              <a:rPr lang="x-non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x-none" noProof="0" smtClean="0"/>
              <a:t>Bild auf Platzhalter ziehen oder durch Klicken auf Symbol hinzufügen</a:t>
            </a:r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Mastertextformat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1.png"/><Relationship Id="rId19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4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2"/>
            <a:ext cx="8642350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2"/>
            <a:ext cx="86423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3965218-A59B-4292-9C98-79B58A46A890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 dirty="0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 b="0">
                <a:solidFill>
                  <a:srgbClr val="5F5F5F"/>
                </a:solidFill>
              </a:defRPr>
            </a:lvl1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38938" y="144465"/>
            <a:ext cx="2138362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Bild 7" descr="BMBF_RGB_Gef_L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39" y="5866460"/>
            <a:ext cx="984863" cy="6968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8" r:id="rId3"/>
    <p:sldLayoutId id="2147483687" r:id="rId4"/>
    <p:sldLayoutId id="2147483686" r:id="rId5"/>
    <p:sldLayoutId id="2147483685" r:id="rId6"/>
    <p:sldLayoutId id="2147483684" r:id="rId7"/>
    <p:sldLayoutId id="2147483683" r:id="rId8"/>
    <p:sldLayoutId id="2147483682" r:id="rId9"/>
    <p:sldLayoutId id="2147483681" r:id="rId10"/>
    <p:sldLayoutId id="2147483680" r:id="rId11"/>
  </p:sldLayoutIdLst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 userDrawn="1"/>
        </p:nvSpPr>
        <p:spPr bwMode="auto">
          <a:xfrm>
            <a:off x="0" y="6665914"/>
            <a:ext cx="9144000" cy="1920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de-DE">
              <a:solidFill>
                <a:srgbClr val="333333"/>
              </a:solidFill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2"/>
            <a:ext cx="8642350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2"/>
            <a:ext cx="86423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53965218-A59B-4292-9C98-79B58A46A890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 dirty="0">
              <a:solidFill>
                <a:srgbClr val="5F5F5F"/>
              </a:solidFill>
            </a:endParaRPr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738938" y="144465"/>
            <a:ext cx="2138362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Bild 7" descr="BMBF_RGB_Gef_L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39" y="5866460"/>
            <a:ext cx="984863" cy="696837"/>
          </a:xfrm>
          <a:prstGeom prst="rect">
            <a:avLst/>
          </a:prstGeom>
        </p:spPr>
      </p:pic>
      <p:sp>
        <p:nvSpPr>
          <p:cNvPr id="12" name="Fußzeilenplatzhalter 3"/>
          <p:cNvSpPr txBox="1">
            <a:spLocks/>
          </p:cNvSpPr>
          <p:nvPr userDrawn="1"/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rgbClr val="5F5F5F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workshop</a:t>
            </a:r>
            <a:r>
              <a:rPr lang="de-DE" dirty="0" smtClean="0"/>
              <a:t> 06/14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6" r:id="rId15"/>
    <p:sldLayoutId id="2147483707" r:id="rId16"/>
  </p:sldLayoutIdLst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152858"/>
            <a:ext cx="8229600" cy="72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3809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Mastertextformat bearbeiten</a:t>
            </a:r>
          </a:p>
          <a:p>
            <a:pPr lvl="1"/>
            <a:r>
              <a:rPr lang="x-none" dirty="0" smtClean="0"/>
              <a:t>Zweite Ebene</a:t>
            </a:r>
          </a:p>
          <a:p>
            <a:pPr lvl="2"/>
            <a:r>
              <a:rPr lang="x-none" dirty="0" smtClean="0"/>
              <a:t>Dritte Ebene</a:t>
            </a:r>
          </a:p>
          <a:p>
            <a:pPr lvl="3"/>
            <a:r>
              <a:rPr lang="x-none" dirty="0" smtClean="0"/>
              <a:t>Vierte Ebene</a:t>
            </a:r>
          </a:p>
          <a:p>
            <a:pPr lvl="4"/>
            <a:r>
              <a:rPr lang="x-non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27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emf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jpg"/><Relationship Id="rId12" Type="http://schemas.openxmlformats.org/officeDocument/2006/relationships/image" Target="../media/image37.jpg"/><Relationship Id="rId13" Type="http://schemas.openxmlformats.org/officeDocument/2006/relationships/image" Target="../media/image38.jpg"/><Relationship Id="rId14" Type="http://schemas.openxmlformats.org/officeDocument/2006/relationships/image" Target="../media/image39.jpg"/><Relationship Id="rId15" Type="http://schemas.openxmlformats.org/officeDocument/2006/relationships/image" Target="../media/image40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9.jpe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9" Type="http://schemas.openxmlformats.org/officeDocument/2006/relationships/image" Target="../media/image34.jpg"/><Relationship Id="rId10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8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s://github.com/genericworkflownodes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image" Target="../media/image10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g"/><Relationship Id="rId3" Type="http://schemas.openxmlformats.org/officeDocument/2006/relationships/image" Target="../media/image1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hyperlink" Target="http://www.seqan.de" TargetMode="External"/><Relationship Id="rId6" Type="http://schemas.openxmlformats.org/officeDocument/2006/relationships/hyperlink" Target="http://www.openms.de" TargetMode="External"/><Relationship Id="rId7" Type="http://schemas.openxmlformats.org/officeDocument/2006/relationships/image" Target="../media/image109.png"/><Relationship Id="rId8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014" y="5397518"/>
            <a:ext cx="6467475" cy="1057275"/>
          </a:xfrm>
        </p:spPr>
        <p:txBody>
          <a:bodyPr/>
          <a:lstStyle/>
          <a:p>
            <a:r>
              <a:rPr lang="de-DE" dirty="0" smtClean="0"/>
              <a:t>Knut Reinert</a:t>
            </a:r>
          </a:p>
          <a:p>
            <a:r>
              <a:rPr lang="de-DE" dirty="0" smtClean="0"/>
              <a:t>Freie Universität Berlin </a:t>
            </a:r>
            <a:br>
              <a:rPr lang="de-DE" dirty="0" smtClean="0"/>
            </a:br>
            <a:r>
              <a:rPr lang="de-DE" dirty="0" smtClean="0"/>
              <a:t>Institute </a:t>
            </a:r>
            <a:r>
              <a:rPr lang="de-DE" dirty="0" err="1" smtClean="0"/>
              <a:t>for</a:t>
            </a:r>
            <a:r>
              <a:rPr lang="de-DE" dirty="0" smtClean="0"/>
              <a:t> Computer Science</a:t>
            </a:r>
            <a:endParaRPr lang="de-DE" dirty="0"/>
          </a:p>
        </p:txBody>
      </p:sp>
      <p:pic>
        <p:nvPicPr>
          <p:cNvPr id="5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03" y="1104784"/>
            <a:ext cx="3334576" cy="220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30883" y="3525733"/>
            <a:ext cx="8309518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600" b="1" smtClean="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en-US" sz="4000" b="0" dirty="0" err="1" smtClean="0">
                <a:sym typeface="Times New Roman Bold" charset="0"/>
              </a:rPr>
              <a:t>SeqAn</a:t>
            </a:r>
            <a:r>
              <a:rPr lang="en-US" sz="4000" b="0" dirty="0" smtClean="0">
                <a:sym typeface="Times New Roman Bold" charset="0"/>
              </a:rPr>
              <a:t> </a:t>
            </a:r>
            <a:r>
              <a:rPr lang="en-US" sz="4000" b="0" dirty="0" err="1" smtClean="0">
                <a:sym typeface="Times New Roman Bold" charset="0"/>
              </a:rPr>
              <a:t>BioStore</a:t>
            </a:r>
            <a:r>
              <a:rPr lang="en-US" sz="4000" b="0" dirty="0" smtClean="0">
                <a:sym typeface="Times New Roman Bold" charset="0"/>
              </a:rPr>
              <a:t> Workshop 2014</a:t>
            </a:r>
            <a:endParaRPr lang="en-US" sz="4000" b="0" dirty="0">
              <a:solidFill>
                <a:schemeClr val="tx1"/>
              </a:solidFill>
              <a:latin typeface="Times New Roman Bold" charset="0"/>
              <a:ea typeface="ＭＳ Ｐゴシック" charset="0"/>
              <a:cs typeface="Times" charset="0"/>
              <a:sym typeface="Times New Roman Bold" charset="0"/>
            </a:endParaRPr>
          </a:p>
        </p:txBody>
      </p:sp>
      <p:pic>
        <p:nvPicPr>
          <p:cNvPr id="6" name="Bild 8" descr="BioStore-Logo-Big-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251" y="1063222"/>
            <a:ext cx="3851275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of</a:t>
            </a:r>
            <a:r>
              <a:rPr lang="de-DE" dirty="0" smtClean="0"/>
              <a:t> NGS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31" y="955868"/>
            <a:ext cx="4838639" cy="2090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603" y="1261138"/>
            <a:ext cx="5255763" cy="4568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02" y="1881470"/>
            <a:ext cx="5706197" cy="3253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305" y="2949000"/>
            <a:ext cx="5268469" cy="2328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53" y="3462231"/>
            <a:ext cx="6221712" cy="283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445" y="1404469"/>
            <a:ext cx="5172070" cy="1538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167317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3244" y="243506"/>
            <a:ext cx="6547647" cy="428625"/>
          </a:xfrm>
        </p:spPr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translational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hard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272824" y="1171512"/>
            <a:ext cx="2080048" cy="6897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115" y="1193410"/>
            <a:ext cx="1861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edical doctors/Biologists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272824" y="2197513"/>
            <a:ext cx="2080048" cy="68976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72824" y="3223514"/>
            <a:ext cx="2080048" cy="6897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72824" y="5275516"/>
            <a:ext cx="2080048" cy="68976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72824" y="4249515"/>
            <a:ext cx="2080048" cy="6897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115" y="2232656"/>
            <a:ext cx="1653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Biomedical</a:t>
            </a:r>
            <a:br>
              <a:rPr lang="en-US" dirty="0" smtClean="0"/>
            </a:br>
            <a:r>
              <a:rPr lang="en-US" dirty="0" smtClean="0"/>
              <a:t>Modelers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4115" y="3218040"/>
            <a:ext cx="139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Engineers (Hardware)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3168" y="4269116"/>
            <a:ext cx="177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Engineers (Software)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1272" y="5298293"/>
            <a:ext cx="197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Algorithmicists</a:t>
            </a:r>
            <a:br>
              <a:rPr lang="en-US" dirty="0" smtClean="0"/>
            </a:br>
            <a:r>
              <a:rPr lang="en-US" dirty="0" smtClean="0"/>
              <a:t>Mathematicians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944910" y="929760"/>
            <a:ext cx="5735686" cy="974792"/>
            <a:chOff x="2944910" y="929760"/>
            <a:chExt cx="5735686" cy="974792"/>
          </a:xfrm>
        </p:grpSpPr>
        <p:sp>
          <p:nvSpPr>
            <p:cNvPr id="15" name="TextBox 14"/>
            <p:cNvSpPr txBox="1"/>
            <p:nvPr/>
          </p:nvSpPr>
          <p:spPr>
            <a:xfrm>
              <a:off x="2944910" y="963487"/>
              <a:ext cx="1762567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Result 1</a:t>
              </a:r>
            </a:p>
            <a:p>
              <a:r>
                <a:rPr lang="en-US" dirty="0" smtClean="0"/>
                <a:t>Quality 0.75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47458" y="1258221"/>
              <a:ext cx="1762567" cy="646331"/>
            </a:xfrm>
            <a:prstGeom prst="rect">
              <a:avLst/>
            </a:prstGeom>
            <a:solidFill>
              <a:srgbClr val="FFFF00"/>
            </a:solidFill>
            <a:ln w="57150" cmpd="sng">
              <a:solidFill>
                <a:srgbClr val="10FF0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Result 2</a:t>
              </a:r>
              <a:br>
                <a:rPr lang="en-US" dirty="0" smtClean="0"/>
              </a:br>
              <a:r>
                <a:rPr lang="en-US" dirty="0" smtClean="0"/>
                <a:t>Quality 0.95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18029" y="929760"/>
              <a:ext cx="1762567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Result 3</a:t>
              </a:r>
              <a:br>
                <a:rPr lang="en-US" dirty="0" smtClean="0"/>
              </a:br>
              <a:r>
                <a:rPr lang="en-US" dirty="0" smtClean="0"/>
                <a:t>Quality 0.35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05534" y="2823886"/>
            <a:ext cx="6240143" cy="1346166"/>
            <a:chOff x="2747853" y="2812938"/>
            <a:chExt cx="6240143" cy="1346166"/>
          </a:xfrm>
        </p:grpSpPr>
        <p:sp>
          <p:nvSpPr>
            <p:cNvPr id="19" name="TextBox 18"/>
            <p:cNvSpPr txBox="1"/>
            <p:nvPr/>
          </p:nvSpPr>
          <p:spPr>
            <a:xfrm>
              <a:off x="2747853" y="2812938"/>
              <a:ext cx="2003415" cy="646331"/>
            </a:xfrm>
            <a:prstGeom prst="rect">
              <a:avLst/>
            </a:prstGeom>
            <a:solidFill>
              <a:srgbClr val="FF9517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Implementation 1  Quality 0.65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10157" y="3512773"/>
              <a:ext cx="2092730" cy="646331"/>
            </a:xfrm>
            <a:prstGeom prst="rect">
              <a:avLst/>
            </a:prstGeom>
            <a:solidFill>
              <a:srgbClr val="FF9517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Implementation 2</a:t>
              </a:r>
              <a:br>
                <a:rPr lang="en-US" dirty="0" smtClean="0"/>
              </a:br>
              <a:r>
                <a:rPr lang="en-US" dirty="0" smtClean="0"/>
                <a:t>Quality 0.75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01415" y="3129567"/>
              <a:ext cx="2386581" cy="646331"/>
            </a:xfrm>
            <a:prstGeom prst="rect">
              <a:avLst/>
            </a:prstGeom>
            <a:solidFill>
              <a:srgbClr val="FF9517"/>
            </a:solidFill>
            <a:ln w="76200" cmpd="sng">
              <a:solidFill>
                <a:srgbClr val="10FF0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Implementation 3 Quality 0.85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70352" y="4737261"/>
            <a:ext cx="6163511" cy="853476"/>
            <a:chOff x="2670352" y="4737261"/>
            <a:chExt cx="6163511" cy="853476"/>
          </a:xfrm>
        </p:grpSpPr>
        <p:sp>
          <p:nvSpPr>
            <p:cNvPr id="22" name="TextBox 21"/>
            <p:cNvSpPr txBox="1"/>
            <p:nvPr/>
          </p:nvSpPr>
          <p:spPr>
            <a:xfrm>
              <a:off x="2670352" y="4924273"/>
              <a:ext cx="1511639" cy="646331"/>
            </a:xfrm>
            <a:prstGeom prst="rect">
              <a:avLst/>
            </a:prstGeom>
            <a:solidFill>
              <a:srgbClr val="FF45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Algorithm 1</a:t>
              </a:r>
              <a:br>
                <a:rPr lang="en-US" dirty="0" smtClean="0"/>
              </a:br>
              <a:r>
                <a:rPr lang="en-US" dirty="0" smtClean="0"/>
                <a:t>quality 0.75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53772" y="4737261"/>
              <a:ext cx="1403029" cy="646331"/>
            </a:xfrm>
            <a:prstGeom prst="rect">
              <a:avLst/>
            </a:prstGeom>
            <a:solidFill>
              <a:srgbClr val="FF4500"/>
            </a:solidFill>
            <a:ln w="57150" cmpd="sng">
              <a:solidFill>
                <a:srgbClr val="10FF08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Algorithm 3</a:t>
              </a:r>
              <a:br>
                <a:rPr lang="en-US" dirty="0" smtClean="0"/>
              </a:br>
              <a:r>
                <a:rPr lang="en-US" dirty="0" smtClean="0"/>
                <a:t>quality 0.95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20238" y="4944406"/>
              <a:ext cx="1403029" cy="646331"/>
            </a:xfrm>
            <a:prstGeom prst="rect">
              <a:avLst/>
            </a:prstGeom>
            <a:solidFill>
              <a:srgbClr val="FF45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Algorithm 2</a:t>
              </a:r>
              <a:br>
                <a:rPr lang="en-US" dirty="0" smtClean="0"/>
              </a:br>
              <a:r>
                <a:rPr lang="en-US" dirty="0" smtClean="0"/>
                <a:t>quality 0.45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30834" y="4911559"/>
              <a:ext cx="1403029" cy="646331"/>
            </a:xfrm>
            <a:prstGeom prst="rect">
              <a:avLst/>
            </a:prstGeom>
            <a:solidFill>
              <a:srgbClr val="FF45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Algorithm 4</a:t>
              </a:r>
              <a:br>
                <a:rPr lang="en-US" dirty="0" smtClean="0"/>
              </a:br>
              <a:r>
                <a:rPr lang="en-US" dirty="0" smtClean="0"/>
                <a:t>quality 0.85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828742" y="1904552"/>
            <a:ext cx="1823645" cy="2832709"/>
            <a:chOff x="5828742" y="1904552"/>
            <a:chExt cx="1823645" cy="2832709"/>
          </a:xfrm>
        </p:grpSpPr>
        <p:cxnSp>
          <p:nvCxnSpPr>
            <p:cNvPr id="31" name="Straight Connector 30"/>
            <p:cNvCxnSpPr>
              <a:stCxn id="17" idx="2"/>
              <a:endCxn id="21" idx="0"/>
            </p:cNvCxnSpPr>
            <p:nvPr/>
          </p:nvCxnSpPr>
          <p:spPr bwMode="auto">
            <a:xfrm>
              <a:off x="5828742" y="1904552"/>
              <a:ext cx="1823645" cy="1235963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>
              <a:stCxn id="24" idx="0"/>
              <a:endCxn id="21" idx="2"/>
            </p:cNvCxnSpPr>
            <p:nvPr/>
          </p:nvCxnSpPr>
          <p:spPr bwMode="auto">
            <a:xfrm flipV="1">
              <a:off x="6655287" y="3786846"/>
              <a:ext cx="997100" cy="950415"/>
            </a:xfrm>
            <a:prstGeom prst="line">
              <a:avLst/>
            </a:prstGeom>
            <a:solidFill>
              <a:schemeClr val="accent1"/>
            </a:solidFill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" name="TextBox 34"/>
          <p:cNvSpPr txBox="1"/>
          <p:nvPr/>
        </p:nvSpPr>
        <p:spPr>
          <a:xfrm>
            <a:off x="3207653" y="5912305"/>
            <a:ext cx="4138201" cy="584776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0.95*0.85*0.95=</a:t>
            </a:r>
            <a:r>
              <a:rPr lang="en-US" sz="3200" dirty="0" smtClean="0">
                <a:solidFill>
                  <a:srgbClr val="FF0000"/>
                </a:solidFill>
              </a:rPr>
              <a:t>0.76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46806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</a:t>
            </a:r>
            <a:r>
              <a:rPr lang="de-DE" dirty="0" err="1" smtClean="0"/>
              <a:t>libraries</a:t>
            </a:r>
            <a:r>
              <a:rPr lang="de-DE" dirty="0"/>
              <a:t> </a:t>
            </a:r>
            <a:r>
              <a:rPr lang="de-DE" dirty="0" err="1" smtClean="0"/>
              <a:t>bridge</a:t>
            </a:r>
            <a:r>
              <a:rPr lang="de-DE" dirty="0" smtClean="0"/>
              <a:t> </a:t>
            </a:r>
            <a:r>
              <a:rPr lang="de-DE" dirty="0" err="1" smtClean="0"/>
              <a:t>gap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7" y="1609377"/>
            <a:ext cx="8578771" cy="4793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7681" y="875092"/>
            <a:ext cx="1159617" cy="369332"/>
          </a:xfrm>
          <a:prstGeom prst="rect">
            <a:avLst/>
          </a:prstGeom>
          <a:solidFill>
            <a:srgbClr val="0000FF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RNA-</a:t>
            </a:r>
            <a:r>
              <a:rPr lang="en-US" dirty="0" err="1" smtClean="0">
                <a:solidFill>
                  <a:srgbClr val="FFFFFF"/>
                </a:solidFill>
              </a:rPr>
              <a:t>Seq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9108" y="1443695"/>
            <a:ext cx="1185428" cy="369332"/>
          </a:xfrm>
          <a:prstGeom prst="rect">
            <a:avLst/>
          </a:prstGeom>
          <a:solidFill>
            <a:srgbClr val="0000FF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ChIP-Seq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16211" y="835398"/>
            <a:ext cx="2044851" cy="369332"/>
          </a:xfrm>
          <a:prstGeom prst="rect">
            <a:avLst/>
          </a:prstGeom>
          <a:solidFill>
            <a:srgbClr val="0000FF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Structural variants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3170" y="870408"/>
            <a:ext cx="2892326" cy="369332"/>
          </a:xfrm>
          <a:prstGeom prst="rect">
            <a:avLst/>
          </a:prstGeom>
          <a:solidFill>
            <a:srgbClr val="0000FF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Metagenomics</a:t>
            </a:r>
            <a:r>
              <a:rPr lang="en-US" dirty="0" smtClean="0">
                <a:solidFill>
                  <a:srgbClr val="FFFFFF"/>
                </a:solidFill>
              </a:rPr>
              <a:t> abundance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1477" y="1374978"/>
            <a:ext cx="2263398" cy="369332"/>
          </a:xfrm>
          <a:prstGeom prst="rect">
            <a:avLst/>
          </a:prstGeom>
          <a:solidFill>
            <a:srgbClr val="0000FF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Sequence assembly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72766" y="1439011"/>
            <a:ext cx="1980831" cy="369332"/>
          </a:xfrm>
          <a:prstGeom prst="rect">
            <a:avLst/>
          </a:prstGeom>
          <a:solidFill>
            <a:srgbClr val="0000FF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Cancer genomics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2201" y="5651400"/>
            <a:ext cx="1146656" cy="369332"/>
          </a:xfrm>
          <a:prstGeom prst="rect">
            <a:avLst/>
          </a:prstGeom>
          <a:solidFill>
            <a:srgbClr val="008000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FM-index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1423" y="6155971"/>
            <a:ext cx="1463261" cy="369332"/>
          </a:xfrm>
          <a:prstGeom prst="rect">
            <a:avLst/>
          </a:prstGeom>
          <a:solidFill>
            <a:srgbClr val="008000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Suffix arrays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4382" y="5636044"/>
            <a:ext cx="1121070" cy="369332"/>
          </a:xfrm>
          <a:prstGeom prst="rect">
            <a:avLst/>
          </a:prstGeom>
          <a:solidFill>
            <a:srgbClr val="008000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Multicore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61324" y="6183303"/>
            <a:ext cx="2494117" cy="369332"/>
          </a:xfrm>
          <a:prstGeom prst="rect">
            <a:avLst/>
          </a:prstGeom>
          <a:solidFill>
            <a:srgbClr val="008000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Hardware acceleration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6623" y="5620689"/>
            <a:ext cx="1313243" cy="369332"/>
          </a:xfrm>
          <a:prstGeom prst="rect">
            <a:avLst/>
          </a:prstGeom>
          <a:solidFill>
            <a:srgbClr val="008000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</a:t>
            </a:r>
            <a:r>
              <a:rPr lang="en-US" dirty="0" smtClean="0">
                <a:solidFill>
                  <a:srgbClr val="FFFFFF"/>
                </a:solidFill>
              </a:rPr>
              <a:t> filter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2518" y="6199963"/>
            <a:ext cx="1005541" cy="369332"/>
          </a:xfrm>
          <a:prstGeom prst="rect">
            <a:avLst/>
          </a:prstGeom>
          <a:solidFill>
            <a:srgbClr val="008000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Fast I/O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88583" y="5733395"/>
            <a:ext cx="2185965" cy="369332"/>
          </a:xfrm>
          <a:prstGeom prst="rect">
            <a:avLst/>
          </a:prstGeom>
          <a:solidFill>
            <a:srgbClr val="008000">
              <a:alpha val="85000"/>
            </a:srgb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Secondary memory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281100" y="2242777"/>
            <a:ext cx="4218691" cy="2860057"/>
            <a:chOff x="680166" y="2529229"/>
            <a:chExt cx="4218691" cy="2860057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0" name="Rounded Rectangle 19"/>
            <p:cNvSpPr/>
            <p:nvPr/>
          </p:nvSpPr>
          <p:spPr bwMode="auto">
            <a:xfrm>
              <a:off x="917869" y="2529229"/>
              <a:ext cx="3980988" cy="2860057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333333"/>
                </a:solidFill>
              </a:endParaRPr>
            </a:p>
          </p:txBody>
        </p:sp>
        <p:pic>
          <p:nvPicPr>
            <p:cNvPr id="19" name="Picture 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66" y="2673524"/>
              <a:ext cx="4069270" cy="2555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162961" y="2195445"/>
            <a:ext cx="4740106" cy="2637008"/>
            <a:chOff x="153267" y="2117885"/>
            <a:chExt cx="4740106" cy="2637008"/>
          </a:xfrm>
        </p:grpSpPr>
        <p:sp>
          <p:nvSpPr>
            <p:cNvPr id="23" name="TextBox 22"/>
            <p:cNvSpPr txBox="1"/>
            <p:nvPr/>
          </p:nvSpPr>
          <p:spPr>
            <a:xfrm>
              <a:off x="153267" y="2507254"/>
              <a:ext cx="3787876" cy="1754327"/>
            </a:xfrm>
            <a:prstGeom prst="rect">
              <a:avLst/>
            </a:prstGeom>
            <a:solidFill>
              <a:schemeClr val="bg1"/>
            </a:solidFill>
            <a:ln w="5715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/>
                <a:t>We need to be very good</a:t>
              </a:r>
            </a:p>
            <a:p>
              <a:pPr algn="ctr"/>
              <a:r>
                <a:rPr lang="en-US" sz="3600" dirty="0"/>
                <a:t>o</a:t>
              </a:r>
              <a:r>
                <a:rPr lang="en-US" sz="3600" dirty="0" smtClean="0"/>
                <a:t>n all levels</a:t>
              </a:r>
              <a:endParaRPr lang="en-US" sz="3600" dirty="0"/>
            </a:p>
          </p:txBody>
        </p:sp>
        <p:sp>
          <p:nvSpPr>
            <p:cNvPr id="24" name="Right Arrow 23"/>
            <p:cNvSpPr/>
            <p:nvPr/>
          </p:nvSpPr>
          <p:spPr bwMode="auto">
            <a:xfrm rot="20033160">
              <a:off x="3908953" y="2117885"/>
              <a:ext cx="886758" cy="503774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ight Arrow 24"/>
            <p:cNvSpPr/>
            <p:nvPr/>
          </p:nvSpPr>
          <p:spPr bwMode="auto">
            <a:xfrm>
              <a:off x="4006615" y="3113336"/>
              <a:ext cx="886758" cy="503774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ight Arrow 25"/>
            <p:cNvSpPr/>
            <p:nvPr/>
          </p:nvSpPr>
          <p:spPr bwMode="auto">
            <a:xfrm rot="2050723">
              <a:off x="3951009" y="4251119"/>
              <a:ext cx="886758" cy="503774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937043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31" y="1052601"/>
            <a:ext cx="6633744" cy="5273827"/>
          </a:xfrm>
          <a:prstGeom prst="rect">
            <a:avLst/>
          </a:prstGeom>
        </p:spPr>
      </p:pic>
      <p:sp>
        <p:nvSpPr>
          <p:cNvPr id="14" name="Titel 1"/>
          <p:cNvSpPr txBox="1">
            <a:spLocks/>
          </p:cNvSpPr>
          <p:nvPr/>
        </p:nvSpPr>
        <p:spPr bwMode="auto">
          <a:xfrm>
            <a:off x="250827" y="298252"/>
            <a:ext cx="63970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smtClean="0">
                <a:latin typeface="Arial"/>
              </a:rPr>
              <a:t>This </a:t>
            </a:r>
            <a:r>
              <a:rPr lang="de-DE" dirty="0" err="1" smtClean="0">
                <a:latin typeface="Arial"/>
              </a:rPr>
              <a:t>talk</a:t>
            </a:r>
            <a:endParaRPr lang="de-DE" dirty="0" smtClean="0"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73016" y="2280863"/>
            <a:ext cx="2990029" cy="1023306"/>
            <a:chOff x="5573016" y="2280863"/>
            <a:chExt cx="2990029" cy="1023306"/>
          </a:xfrm>
        </p:grpSpPr>
        <p:sp>
          <p:nvSpPr>
            <p:cNvPr id="2" name="TextBox 1"/>
            <p:cNvSpPr txBox="1"/>
            <p:nvPr/>
          </p:nvSpPr>
          <p:spPr>
            <a:xfrm>
              <a:off x="6103192" y="2428811"/>
              <a:ext cx="24598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Translational research</a:t>
              </a:r>
              <a:endParaRPr lang="en-US" dirty="0"/>
            </a:p>
          </p:txBody>
        </p:sp>
        <p:cxnSp>
          <p:nvCxnSpPr>
            <p:cNvPr id="4" name="Straight Arrow Connector 3"/>
            <p:cNvCxnSpPr/>
            <p:nvPr/>
          </p:nvCxnSpPr>
          <p:spPr bwMode="auto">
            <a:xfrm>
              <a:off x="5573016" y="2280863"/>
              <a:ext cx="1060353" cy="14794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 flipH="1">
              <a:off x="6374445" y="2951080"/>
              <a:ext cx="534621" cy="35308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0" name="Oval 9"/>
          <p:cNvSpPr/>
          <p:nvPr/>
        </p:nvSpPr>
        <p:spPr bwMode="auto">
          <a:xfrm>
            <a:off x="3144069" y="3365814"/>
            <a:ext cx="1232968" cy="86302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16312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357" y="1032397"/>
            <a:ext cx="4897653" cy="5323536"/>
          </a:xfrm>
          <a:prstGeom prst="rect">
            <a:avLst/>
          </a:prstGeom>
        </p:spPr>
      </p:pic>
      <p:sp>
        <p:nvSpPr>
          <p:cNvPr id="14" name="Titel 1"/>
          <p:cNvSpPr txBox="1">
            <a:spLocks/>
          </p:cNvSpPr>
          <p:nvPr/>
        </p:nvSpPr>
        <p:spPr bwMode="auto">
          <a:xfrm>
            <a:off x="250827" y="298252"/>
            <a:ext cx="63970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dirty="0" err="1" smtClean="0">
                <a:latin typeface="Arial"/>
              </a:rPr>
              <a:t>Expectations</a:t>
            </a:r>
            <a:r>
              <a:rPr lang="de-DE" dirty="0" smtClean="0">
                <a:latin typeface="Arial"/>
              </a:rPr>
              <a:t> </a:t>
            </a:r>
            <a:r>
              <a:rPr lang="de-DE" dirty="0" err="1" smtClean="0">
                <a:latin typeface="Arial"/>
              </a:rPr>
              <a:t>changed</a:t>
            </a:r>
            <a:r>
              <a:rPr lang="de-DE" dirty="0" smtClean="0">
                <a:latin typeface="Arial"/>
              </a:rPr>
              <a:t>...</a:t>
            </a:r>
            <a:endParaRPr lang="de-DE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33299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talk</a:t>
            </a:r>
            <a:endParaRPr lang="de-DE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99643" y="1775032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err="1" smtClean="0">
                <a:solidFill>
                  <a:srgbClr val="FFFFFF"/>
                </a:solidFill>
                <a:latin typeface="Arial"/>
              </a:rPr>
              <a:t>SeqAn</a:t>
            </a:r>
            <a:r>
              <a:rPr lang="en-US" sz="40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SDK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704628" y="3152176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err="1" smtClean="0">
                <a:solidFill>
                  <a:srgbClr val="FFFFFF"/>
                </a:solidFill>
                <a:latin typeface="Arial"/>
              </a:rPr>
              <a:t>SeqAn</a:t>
            </a:r>
            <a:r>
              <a:rPr lang="en-US" sz="40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data structures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743632" y="4620042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err="1" smtClean="0">
                <a:solidFill>
                  <a:srgbClr val="FFFFFF"/>
                </a:solidFill>
                <a:latin typeface="Arial"/>
              </a:rPr>
              <a:t>SeqAn</a:t>
            </a:r>
            <a:r>
              <a:rPr lang="en-US" sz="40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apps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127393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2"/>
          <p:cNvSpPr>
            <a:spLocks noChangeArrowheads="1"/>
          </p:cNvSpPr>
          <p:nvPr/>
        </p:nvSpPr>
        <p:spPr bwMode="auto">
          <a:xfrm>
            <a:off x="4787900" y="1052514"/>
            <a:ext cx="2095066" cy="371062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41028" name="Rectangle 4"/>
          <p:cNvSpPr>
            <a:spLocks noChangeArrowheads="1"/>
          </p:cNvSpPr>
          <p:nvPr/>
        </p:nvSpPr>
        <p:spPr bwMode="auto">
          <a:xfrm>
            <a:off x="224108" y="1464542"/>
            <a:ext cx="7130013" cy="399421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41029" name="Rectangle 5"/>
          <p:cNvSpPr>
            <a:spLocks noChangeArrowheads="1"/>
          </p:cNvSpPr>
          <p:nvPr/>
        </p:nvSpPr>
        <p:spPr bwMode="auto">
          <a:xfrm>
            <a:off x="2324595" y="3569854"/>
            <a:ext cx="3339513" cy="399422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41030" name="Rectangle 6"/>
          <p:cNvSpPr>
            <a:spLocks noChangeArrowheads="1"/>
          </p:cNvSpPr>
          <p:nvPr/>
        </p:nvSpPr>
        <p:spPr bwMode="auto">
          <a:xfrm>
            <a:off x="951325" y="1904929"/>
            <a:ext cx="3944593" cy="39942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41031" name="Rectangle 7"/>
          <p:cNvSpPr>
            <a:spLocks noChangeArrowheads="1"/>
          </p:cNvSpPr>
          <p:nvPr/>
        </p:nvSpPr>
        <p:spPr bwMode="auto">
          <a:xfrm>
            <a:off x="3229781" y="3103191"/>
            <a:ext cx="3960459" cy="409662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41033" name="Rectangle 9"/>
          <p:cNvSpPr>
            <a:spLocks noChangeArrowheads="1"/>
          </p:cNvSpPr>
          <p:nvPr/>
        </p:nvSpPr>
        <p:spPr bwMode="auto">
          <a:xfrm>
            <a:off x="202139" y="5211468"/>
            <a:ext cx="3944594" cy="450628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333333"/>
              </a:solidFill>
            </a:endParaRPr>
          </a:p>
        </p:txBody>
      </p:sp>
      <p:sp>
        <p:nvSpPr>
          <p:cNvPr id="64103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253212" y="980825"/>
            <a:ext cx="7918450" cy="4968875"/>
          </a:xfrm>
        </p:spPr>
        <p:txBody>
          <a:bodyPr/>
          <a:lstStyle/>
          <a:p>
            <a:pPr>
              <a:spcAft>
                <a:spcPct val="70000"/>
              </a:spcAft>
            </a:pPr>
            <a:r>
              <a:rPr lang="en-US" sz="2800" dirty="0" err="1">
                <a:latin typeface="Verdana" charset="0"/>
              </a:rPr>
              <a:t>SeqAn</a:t>
            </a:r>
            <a:r>
              <a:rPr lang="en-US" sz="2800" dirty="0">
                <a:latin typeface="Verdana" charset="0"/>
              </a:rPr>
              <a:t> is an open source C++ library of efficient algorithms and data structures for the analysis of sequences with the focus on biological data.</a:t>
            </a:r>
          </a:p>
          <a:p>
            <a:pPr>
              <a:spcAft>
                <a:spcPct val="70000"/>
              </a:spcAft>
            </a:pPr>
            <a:r>
              <a:rPr lang="en-US" sz="2800" dirty="0" err="1">
                <a:latin typeface="Verdana" charset="0"/>
              </a:rPr>
              <a:t>SeqAn</a:t>
            </a:r>
            <a:r>
              <a:rPr lang="en-US" sz="2800" dirty="0">
                <a:latin typeface="Verdana" charset="0"/>
              </a:rPr>
              <a:t> applies a unique generic design that guarantees high performance, generality, extensibility, and integration with other libraries.</a:t>
            </a:r>
          </a:p>
          <a:p>
            <a:pPr>
              <a:spcAft>
                <a:spcPct val="70000"/>
              </a:spcAft>
            </a:pPr>
            <a:r>
              <a:rPr lang="en-US" sz="2800" dirty="0" err="1">
                <a:latin typeface="Verdana" charset="0"/>
              </a:rPr>
              <a:t>SeqAn</a:t>
            </a:r>
            <a:r>
              <a:rPr lang="en-US" sz="2800" dirty="0">
                <a:latin typeface="Verdana" charset="0"/>
              </a:rPr>
              <a:t> is easy to use, and it simplifies the development of new software tools with a minimal loss of performance.</a:t>
            </a:r>
          </a:p>
        </p:txBody>
      </p:sp>
      <p:sp>
        <p:nvSpPr>
          <p:cNvPr id="64103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SeqAn</a:t>
            </a:r>
            <a:r>
              <a:rPr lang="en-US" dirty="0" smtClean="0"/>
              <a:t> </a:t>
            </a:r>
            <a:r>
              <a:rPr lang="en-US" dirty="0"/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2582661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26" grpId="0" animBg="1"/>
      <p:bldP spid="641026" grpId="1" animBg="1"/>
      <p:bldP spid="641028" grpId="0" animBg="1"/>
      <p:bldP spid="641028" grpId="1" animBg="1"/>
      <p:bldP spid="641029" grpId="0" animBg="1"/>
      <p:bldP spid="641029" grpId="1" animBg="1"/>
      <p:bldP spid="641030" grpId="0" animBg="1"/>
      <p:bldP spid="641030" grpId="1" animBg="1"/>
      <p:bldP spid="641031" grpId="0" animBg="1"/>
      <p:bldP spid="641031" grpId="1" animBg="1"/>
      <p:bldP spid="6410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SeqAn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588"/>
            <a:ext cx="8798151" cy="48477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679" y="446817"/>
            <a:ext cx="8447647" cy="60631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50800"/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rgbClr val="333333"/>
              </a:solidFill>
            </a:endParaRPr>
          </a:p>
          <a:p>
            <a:pPr algn="ctr"/>
            <a:r>
              <a:rPr lang="en-US" dirty="0">
                <a:solidFill>
                  <a:srgbClr val="333333"/>
                </a:solidFill>
              </a:rPr>
              <a:t>	</a:t>
            </a:r>
            <a:r>
              <a:rPr lang="en-US" sz="2400" dirty="0" smtClean="0">
                <a:solidFill>
                  <a:srgbClr val="333333"/>
                </a:solidFill>
              </a:rPr>
              <a:t>Now </a:t>
            </a:r>
            <a:r>
              <a:rPr lang="en-US" sz="2400" dirty="0" err="1" smtClean="0">
                <a:solidFill>
                  <a:srgbClr val="333333"/>
                </a:solidFill>
              </a:rPr>
              <a:t>SeqAn</a:t>
            </a:r>
            <a:r>
              <a:rPr lang="en-US" sz="2400" dirty="0" smtClean="0">
                <a:solidFill>
                  <a:srgbClr val="333333"/>
                </a:solidFill>
              </a:rPr>
              <a:t>/</a:t>
            </a:r>
            <a:r>
              <a:rPr lang="en-US" sz="2400" dirty="0" err="1" smtClean="0">
                <a:solidFill>
                  <a:srgbClr val="333333"/>
                </a:solidFill>
              </a:rPr>
              <a:t>SeqAn</a:t>
            </a:r>
            <a:r>
              <a:rPr lang="en-US" sz="2400" dirty="0" smtClean="0">
                <a:solidFill>
                  <a:srgbClr val="333333"/>
                </a:solidFill>
              </a:rPr>
              <a:t> tools have been cited more</a:t>
            </a:r>
          </a:p>
          <a:p>
            <a:pPr algn="ctr"/>
            <a:r>
              <a:rPr lang="en-US" sz="2400" dirty="0">
                <a:solidFill>
                  <a:srgbClr val="333333"/>
                </a:solidFill>
              </a:rPr>
              <a:t>t</a:t>
            </a:r>
            <a:r>
              <a:rPr lang="en-US" sz="2400" dirty="0" smtClean="0">
                <a:solidFill>
                  <a:srgbClr val="333333"/>
                </a:solidFill>
              </a:rPr>
              <a:t>han </a:t>
            </a:r>
            <a:r>
              <a:rPr lang="en-US" sz="2400" dirty="0" smtClean="0">
                <a:solidFill>
                  <a:srgbClr val="FF0000"/>
                </a:solidFill>
              </a:rPr>
              <a:t>360</a:t>
            </a:r>
            <a:r>
              <a:rPr lang="en-US" sz="2400" dirty="0" smtClean="0">
                <a:solidFill>
                  <a:srgbClr val="333333"/>
                </a:solidFill>
              </a:rPr>
              <a:t> times</a:t>
            </a:r>
          </a:p>
          <a:p>
            <a:endParaRPr lang="en-US" sz="1600" b="1" dirty="0" smtClean="0">
              <a:solidFill>
                <a:srgbClr val="333333"/>
              </a:solidFill>
            </a:endParaRPr>
          </a:p>
          <a:p>
            <a:r>
              <a:rPr lang="en-US" b="1" dirty="0" smtClean="0">
                <a:solidFill>
                  <a:srgbClr val="333333"/>
                </a:solidFill>
              </a:rPr>
              <a:t>Among the institutions are (omitting German institutes)</a:t>
            </a:r>
            <a:r>
              <a:rPr lang="en-US" dirty="0" smtClean="0">
                <a:solidFill>
                  <a:srgbClr val="333333"/>
                </a:solidFill>
              </a:rPr>
              <a:t>:</a:t>
            </a:r>
          </a:p>
          <a:p>
            <a:r>
              <a:rPr lang="en-US" dirty="0">
                <a:solidFill>
                  <a:srgbClr val="333333"/>
                </a:solidFill>
              </a:rPr>
              <a:t>Department of Genetics, Harvard Medical School, Boston</a:t>
            </a:r>
            <a:r>
              <a:rPr lang="en-US" dirty="0" smtClean="0">
                <a:solidFill>
                  <a:srgbClr val="333333"/>
                </a:solidFill>
              </a:rPr>
              <a:t>, 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European </a:t>
            </a:r>
            <a:r>
              <a:rPr lang="en-US" i="1" dirty="0">
                <a:solidFill>
                  <a:srgbClr val="FF0000"/>
                </a:solidFill>
              </a:rPr>
              <a:t>Bioinformatics Institute, </a:t>
            </a:r>
            <a:r>
              <a:rPr lang="en-US" i="1" dirty="0" err="1" smtClean="0">
                <a:solidFill>
                  <a:srgbClr val="FF0000"/>
                </a:solidFill>
              </a:rPr>
              <a:t>Wellcome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Trust Genome Campus,  </a:t>
            </a:r>
            <a:r>
              <a:rPr lang="en-US" i="1" dirty="0" err="1">
                <a:solidFill>
                  <a:srgbClr val="FF0000"/>
                </a:solidFill>
              </a:rPr>
              <a:t>Hinxton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r>
              <a:rPr lang="en-US" i="1" dirty="0" smtClean="0">
                <a:solidFill>
                  <a:srgbClr val="FF0000"/>
                </a:solidFill>
              </a:rPr>
              <a:t/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J</a:t>
            </a:r>
            <a:r>
              <a:rPr lang="en-US" dirty="0">
                <a:solidFill>
                  <a:srgbClr val="333333"/>
                </a:solidFill>
              </a:rPr>
              <a:t>. Craig Venter Institute,  Rockville </a:t>
            </a:r>
            <a:r>
              <a:rPr lang="en-US" dirty="0" smtClean="0">
                <a:solidFill>
                  <a:srgbClr val="333333"/>
                </a:solidFill>
              </a:rPr>
              <a:t>MD, USA, 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Department </a:t>
            </a:r>
            <a:r>
              <a:rPr lang="en-US" i="1" dirty="0">
                <a:solidFill>
                  <a:srgbClr val="FF0000"/>
                </a:solidFill>
              </a:rPr>
              <a:t>of Molecular Biology, Princeton University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Applied </a:t>
            </a:r>
            <a:r>
              <a:rPr lang="en-US" dirty="0">
                <a:solidFill>
                  <a:srgbClr val="333333"/>
                </a:solidFill>
              </a:rPr>
              <a:t>Mathematics Program, Yale University, New </a:t>
            </a:r>
            <a:r>
              <a:rPr lang="en-US" dirty="0" smtClean="0">
                <a:solidFill>
                  <a:srgbClr val="333333"/>
                </a:solidFill>
              </a:rPr>
              <a:t>Haven, 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IBM </a:t>
            </a:r>
            <a:r>
              <a:rPr lang="en-US" i="1" dirty="0">
                <a:solidFill>
                  <a:srgbClr val="FF0000"/>
                </a:solidFill>
              </a:rPr>
              <a:t>T.J. Watson Research Center, Yorktown Heights,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The </a:t>
            </a:r>
            <a:r>
              <a:rPr lang="en-US" dirty="0">
                <a:solidFill>
                  <a:srgbClr val="333333"/>
                </a:solidFill>
              </a:rPr>
              <a:t>Ohio State University, </a:t>
            </a:r>
            <a:r>
              <a:rPr lang="en-US" dirty="0" smtClean="0">
                <a:solidFill>
                  <a:srgbClr val="333333"/>
                </a:solidFill>
              </a:rPr>
              <a:t>Columbus,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University </a:t>
            </a:r>
            <a:r>
              <a:rPr lang="en-US" i="1" dirty="0">
                <a:solidFill>
                  <a:srgbClr val="FF0000"/>
                </a:solidFill>
              </a:rPr>
              <a:t>of </a:t>
            </a:r>
            <a:r>
              <a:rPr lang="en-US" i="1" dirty="0" smtClean="0">
                <a:solidFill>
                  <a:srgbClr val="FF0000"/>
                </a:solidFill>
              </a:rPr>
              <a:t>Minnesota,</a:t>
            </a:r>
            <a:r>
              <a:rPr lang="en-US" i="1" dirty="0" smtClean="0">
                <a:solidFill>
                  <a:srgbClr val="333333"/>
                </a:solidFill>
              </a:rPr>
              <a:t> </a:t>
            </a:r>
            <a:br>
              <a:rPr lang="en-US" i="1" dirty="0" smtClean="0">
                <a:solidFill>
                  <a:srgbClr val="333333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Australian </a:t>
            </a:r>
            <a:r>
              <a:rPr lang="en-US" dirty="0">
                <a:solidFill>
                  <a:srgbClr val="333333"/>
                </a:solidFill>
              </a:rPr>
              <a:t>National University, Canberra</a:t>
            </a:r>
            <a:r>
              <a:rPr lang="en-US" dirty="0" smtClean="0">
                <a:solidFill>
                  <a:srgbClr val="333333"/>
                </a:solidFill>
              </a:rPr>
              <a:t>,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Department </a:t>
            </a:r>
            <a:r>
              <a:rPr lang="en-US" i="1" dirty="0">
                <a:solidFill>
                  <a:srgbClr val="FF0000"/>
                </a:solidFill>
              </a:rPr>
              <a:t>of Statistics, University of Oxford, </a:t>
            </a:r>
            <a:r>
              <a:rPr lang="en-US" i="1" dirty="0" smtClean="0">
                <a:solidFill>
                  <a:srgbClr val="FF0000"/>
                </a:solidFill>
              </a:rPr>
              <a:t/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Swedish </a:t>
            </a:r>
            <a:r>
              <a:rPr lang="en-US" dirty="0">
                <a:solidFill>
                  <a:srgbClr val="333333"/>
                </a:solidFill>
              </a:rPr>
              <a:t>University of Agricultural Sciences (SLU), Uppsala, </a:t>
            </a:r>
            <a:r>
              <a:rPr lang="en-US" dirty="0" smtClean="0">
                <a:solidFill>
                  <a:srgbClr val="333333"/>
                </a:solidFill>
              </a:rPr>
              <a:t/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Graduate </a:t>
            </a:r>
            <a:r>
              <a:rPr lang="en-US" i="1" dirty="0">
                <a:solidFill>
                  <a:srgbClr val="FF0000"/>
                </a:solidFill>
              </a:rPr>
              <a:t>School of Life Sciences, University of Cambridge</a:t>
            </a:r>
            <a:r>
              <a:rPr lang="en-US" dirty="0" smtClean="0">
                <a:solidFill>
                  <a:srgbClr val="333333"/>
                </a:solidFill>
              </a:rPr>
              <a:t>, 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Broad </a:t>
            </a:r>
            <a:r>
              <a:rPr lang="en-US" dirty="0">
                <a:solidFill>
                  <a:srgbClr val="333333"/>
                </a:solidFill>
              </a:rPr>
              <a:t>Institute,  Cambridge, </a:t>
            </a:r>
            <a:r>
              <a:rPr lang="en-US" dirty="0" smtClean="0">
                <a:solidFill>
                  <a:srgbClr val="333333"/>
                </a:solidFill>
              </a:rPr>
              <a:t>USA, 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EMBL</a:t>
            </a:r>
            <a:r>
              <a:rPr lang="en-US" i="1" dirty="0">
                <a:solidFill>
                  <a:srgbClr val="FF0000"/>
                </a:solidFill>
              </a:rPr>
              <a:t>-</a:t>
            </a:r>
            <a:r>
              <a:rPr lang="en-US" i="1" dirty="0" smtClean="0">
                <a:solidFill>
                  <a:srgbClr val="FF0000"/>
                </a:solidFill>
              </a:rPr>
              <a:t>EBI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333333"/>
                </a:solidFill>
              </a:rPr>
              <a:t>University </a:t>
            </a:r>
            <a:r>
              <a:rPr lang="en-US" dirty="0">
                <a:solidFill>
                  <a:srgbClr val="333333"/>
                </a:solidFill>
              </a:rPr>
              <a:t>of </a:t>
            </a:r>
            <a:r>
              <a:rPr lang="en-US" dirty="0" smtClean="0">
                <a:solidFill>
                  <a:srgbClr val="333333"/>
                </a:solidFill>
              </a:rPr>
              <a:t>California, </a:t>
            </a:r>
            <a:r>
              <a:rPr lang="en-US" i="1" dirty="0" smtClean="0">
                <a:solidFill>
                  <a:srgbClr val="FF0000"/>
                </a:solidFill>
              </a:rPr>
              <a:t>University </a:t>
            </a:r>
            <a:r>
              <a:rPr lang="en-US" i="1" dirty="0">
                <a:solidFill>
                  <a:srgbClr val="FF0000"/>
                </a:solidFill>
              </a:rPr>
              <a:t>of </a:t>
            </a:r>
            <a:r>
              <a:rPr lang="en-US" i="1" dirty="0" smtClean="0">
                <a:solidFill>
                  <a:srgbClr val="FF0000"/>
                </a:solidFill>
              </a:rPr>
              <a:t>Chicago, </a:t>
            </a:r>
            <a:br>
              <a:rPr lang="en-US" i="1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Iowa </a:t>
            </a:r>
            <a:r>
              <a:rPr lang="en-US" dirty="0">
                <a:solidFill>
                  <a:srgbClr val="333333"/>
                </a:solidFill>
              </a:rPr>
              <a:t>State University, Ames</a:t>
            </a:r>
            <a:r>
              <a:rPr lang="en-US" dirty="0" smtClean="0">
                <a:solidFill>
                  <a:srgbClr val="333333"/>
                </a:solidFill>
              </a:rPr>
              <a:t>, </a:t>
            </a:r>
            <a:r>
              <a:rPr lang="en-US" i="1" dirty="0">
                <a:solidFill>
                  <a:srgbClr val="FF0000"/>
                </a:solidFill>
              </a:rPr>
              <a:t>The Pennsylvania  State </a:t>
            </a:r>
            <a:r>
              <a:rPr lang="en-US" i="1" dirty="0" smtClean="0">
                <a:solidFill>
                  <a:srgbClr val="FF0000"/>
                </a:solidFill>
              </a:rPr>
              <a:t>University,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Peking </a:t>
            </a:r>
            <a:r>
              <a:rPr lang="en-US" dirty="0">
                <a:solidFill>
                  <a:srgbClr val="333333"/>
                </a:solidFill>
              </a:rPr>
              <a:t>University, </a:t>
            </a:r>
            <a:r>
              <a:rPr lang="en-US" i="1" dirty="0">
                <a:solidFill>
                  <a:srgbClr val="FF0000"/>
                </a:solidFill>
              </a:rPr>
              <a:t>Beijing University of </a:t>
            </a:r>
            <a:r>
              <a:rPr lang="en-US" i="1" dirty="0" smtClean="0">
                <a:solidFill>
                  <a:srgbClr val="FF0000"/>
                </a:solidFill>
              </a:rPr>
              <a:t>Science </a:t>
            </a:r>
            <a:r>
              <a:rPr lang="en-US" i="1" dirty="0">
                <a:solidFill>
                  <a:srgbClr val="FF0000"/>
                </a:solidFill>
              </a:rPr>
              <a:t>and Technology of China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333333"/>
                </a:solidFill>
              </a:rPr>
              <a:t> </a:t>
            </a:r>
            <a:br>
              <a:rPr lang="en-US" dirty="0" smtClean="0">
                <a:solidFill>
                  <a:srgbClr val="333333"/>
                </a:solidFill>
              </a:rPr>
            </a:br>
            <a:r>
              <a:rPr lang="en-US" dirty="0" smtClean="0">
                <a:solidFill>
                  <a:srgbClr val="333333"/>
                </a:solidFill>
              </a:rPr>
              <a:t>BGI</a:t>
            </a:r>
            <a:r>
              <a:rPr lang="en-US" dirty="0">
                <a:solidFill>
                  <a:srgbClr val="333333"/>
                </a:solidFill>
              </a:rPr>
              <a:t>-Shenzhen</a:t>
            </a:r>
            <a:r>
              <a:rPr lang="en-US" dirty="0" smtClean="0">
                <a:solidFill>
                  <a:srgbClr val="333333"/>
                </a:solidFill>
              </a:rPr>
              <a:t>, China, </a:t>
            </a:r>
            <a:r>
              <a:rPr lang="en-US" i="1" dirty="0">
                <a:solidFill>
                  <a:srgbClr val="FF0000"/>
                </a:solidFill>
              </a:rPr>
              <a:t>Beijing Institute </a:t>
            </a:r>
            <a:r>
              <a:rPr lang="en-US" i="1" dirty="0" smtClean="0">
                <a:solidFill>
                  <a:srgbClr val="FF0000"/>
                </a:solidFill>
              </a:rPr>
              <a:t>of Genomics</a:t>
            </a:r>
            <a:r>
              <a:rPr lang="en-US" dirty="0" smtClean="0">
                <a:solidFill>
                  <a:srgbClr val="FF0000"/>
                </a:solidFill>
              </a:rPr>
              <a:t>……</a:t>
            </a:r>
            <a:r>
              <a:rPr lang="en-US" dirty="0" smtClean="0">
                <a:solidFill>
                  <a:srgbClr val="333333"/>
                </a:solidFill>
              </a:rPr>
              <a:t>	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90597" y="2552101"/>
            <a:ext cx="3920838" cy="2589086"/>
            <a:chOff x="1972751" y="2663062"/>
            <a:chExt cx="3920838" cy="2589086"/>
          </a:xfrm>
        </p:grpSpPr>
        <p:sp>
          <p:nvSpPr>
            <p:cNvPr id="3" name="TextBox 2"/>
            <p:cNvSpPr txBox="1"/>
            <p:nvPr/>
          </p:nvSpPr>
          <p:spPr>
            <a:xfrm>
              <a:off x="1972751" y="2663062"/>
              <a:ext cx="3920838" cy="258532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Is under BSD license and hence free for academic </a:t>
              </a:r>
              <a:r>
                <a:rPr lang="en-US" sz="2400" dirty="0" smtClean="0">
                  <a:solidFill>
                    <a:srgbClr val="FF0000"/>
                  </a:solidFill>
                </a:rPr>
                <a:t>AND</a:t>
              </a:r>
              <a:r>
                <a:rPr lang="en-US" sz="2400" dirty="0" smtClean="0"/>
                <a:t> commercial use.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355" y="3735683"/>
              <a:ext cx="2375507" cy="1516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6278313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developers</a:t>
            </a:r>
            <a:endParaRPr lang="de-DE" dirty="0"/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4282969617"/>
              </p:ext>
            </p:extLst>
          </p:nvPr>
        </p:nvGraphicFramePr>
        <p:xfrm>
          <a:off x="545577" y="1019644"/>
          <a:ext cx="8129988" cy="5147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62981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BMBF VIP </a:t>
            </a:r>
            <a:r>
              <a:rPr lang="de-DE" dirty="0" err="1" smtClean="0"/>
              <a:t>Program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528"/>
            <a:ext cx="4119925" cy="490815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84120" y="1296915"/>
            <a:ext cx="477938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German ministry for Education and Research</a:t>
            </a:r>
            <a:endParaRPr lang="en-US" dirty="0"/>
          </a:p>
        </p:txBody>
      </p:sp>
      <p:cxnSp>
        <p:nvCxnSpPr>
          <p:cNvPr id="7" name="Gerade Verbindung mit Pfeil 6"/>
          <p:cNvCxnSpPr/>
          <p:nvPr/>
        </p:nvCxnSpPr>
        <p:spPr bwMode="auto">
          <a:xfrm flipV="1">
            <a:off x="4552435" y="1815682"/>
            <a:ext cx="17888" cy="41143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Gerade Verbindung mit Pfeil 7"/>
          <p:cNvCxnSpPr/>
          <p:nvPr/>
        </p:nvCxnSpPr>
        <p:spPr bwMode="auto">
          <a:xfrm flipV="1">
            <a:off x="4418631" y="5831648"/>
            <a:ext cx="4507362" cy="92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feld 10"/>
          <p:cNvSpPr txBox="1"/>
          <p:nvPr/>
        </p:nvSpPr>
        <p:spPr>
          <a:xfrm>
            <a:off x="6242829" y="5930034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 rot="16200000">
            <a:off x="3425861" y="3613822"/>
            <a:ext cx="182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Market potential</a:t>
            </a:r>
            <a:endParaRPr lang="de-DE" dirty="0"/>
          </a:p>
        </p:txBody>
      </p:sp>
      <p:sp>
        <p:nvSpPr>
          <p:cNvPr id="13" name="Oval 12"/>
          <p:cNvSpPr/>
          <p:nvPr/>
        </p:nvSpPr>
        <p:spPr bwMode="auto">
          <a:xfrm>
            <a:off x="4507716" y="5348659"/>
            <a:ext cx="1377357" cy="54559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Idea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 rot="17945555">
            <a:off x="6234240" y="3210983"/>
            <a:ext cx="1690039" cy="53700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Implementation</a:t>
            </a:r>
          </a:p>
        </p:txBody>
      </p:sp>
      <p:sp>
        <p:nvSpPr>
          <p:cNvPr id="14" name="Oval 13"/>
          <p:cNvSpPr/>
          <p:nvPr/>
        </p:nvSpPr>
        <p:spPr bwMode="auto">
          <a:xfrm rot="18644376">
            <a:off x="5474011" y="4579801"/>
            <a:ext cx="1377357" cy="545599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Orientation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7480085" y="2218519"/>
            <a:ext cx="1663915" cy="67047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Intro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</a:t>
            </a:r>
            <a:r>
              <a:rPr lang="de-DE" dirty="0"/>
              <a:t> </a:t>
            </a:r>
            <a:r>
              <a:rPr kumimoji="0" lang="de-DE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market</a:t>
            </a:r>
            <a:endParaRPr kumimoji="0" 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861324" y="3309369"/>
            <a:ext cx="4055655" cy="83099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Industry</a:t>
            </a:r>
            <a:r>
              <a:rPr lang="de-DE" sz="2400" dirty="0" smtClean="0"/>
              <a:t> </a:t>
            </a:r>
            <a:r>
              <a:rPr lang="de-DE" sz="2400" dirty="0" err="1" smtClean="0"/>
              <a:t>mentor</a:t>
            </a:r>
            <a:r>
              <a:rPr lang="de-DE" sz="2400" dirty="0" smtClean="0"/>
              <a:t>:</a:t>
            </a:r>
          </a:p>
          <a:p>
            <a:r>
              <a:rPr lang="de-DE" sz="2400" dirty="0" smtClean="0"/>
              <a:t>Dirk Evers, </a:t>
            </a:r>
            <a:r>
              <a:rPr lang="de-DE" sz="2400" dirty="0" err="1" smtClean="0"/>
              <a:t>Molecular</a:t>
            </a:r>
            <a:r>
              <a:rPr lang="de-DE" sz="2400" dirty="0"/>
              <a:t> </a:t>
            </a:r>
            <a:r>
              <a:rPr lang="de-DE" sz="2400" dirty="0" err="1" smtClean="0"/>
              <a:t>Health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634788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" y="367403"/>
            <a:ext cx="6800392" cy="61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83091"/>
      </p:ext>
    </p:extLst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BioStore</a:t>
            </a:r>
            <a:r>
              <a:rPr lang="de-DE" dirty="0" smtClean="0"/>
              <a:t> (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6327"/>
            <a:ext cx="9144000" cy="1588443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3" y="3721573"/>
            <a:ext cx="9144000" cy="2909915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657" y="2499926"/>
            <a:ext cx="619376" cy="12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8711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team</a:t>
            </a:r>
            <a:endParaRPr lang="de-DE" dirty="0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313390" y="939145"/>
            <a:ext cx="8451967" cy="164574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DE" smtClean="0">
              <a:solidFill>
                <a:srgbClr val="333333"/>
              </a:solidFill>
            </a:endParaRPr>
          </a:p>
        </p:txBody>
      </p:sp>
      <p:pic>
        <p:nvPicPr>
          <p:cNvPr id="8" name="Bild 7" descr="bjoer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82" y="1106621"/>
            <a:ext cx="1589397" cy="1192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Bild 8" descr="sabrina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23" y="1115562"/>
            <a:ext cx="1586420" cy="1189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Bild 9" descr="jochen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87" y="1100141"/>
            <a:ext cx="1583130" cy="1187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8261" y="1070821"/>
            <a:ext cx="922633" cy="1209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881" y="1088706"/>
            <a:ext cx="882657" cy="1218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feld 12"/>
          <p:cNvSpPr txBox="1"/>
          <p:nvPr/>
        </p:nvSpPr>
        <p:spPr>
          <a:xfrm>
            <a:off x="536633" y="2289727"/>
            <a:ext cx="1097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David </a:t>
            </a:r>
            <a:r>
              <a:rPr lang="de-DE" sz="1200" dirty="0" err="1" smtClean="0">
                <a:solidFill>
                  <a:srgbClr val="333333"/>
                </a:solidFill>
              </a:rPr>
              <a:t>Weese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039559" y="2289727"/>
            <a:ext cx="10742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Björn Kahlert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899886" y="2289727"/>
            <a:ext cx="1245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Sabrina Krakau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805287" y="2289727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Jochen Singer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165110" y="2272882"/>
            <a:ext cx="1424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Manuel </a:t>
            </a:r>
            <a:r>
              <a:rPr lang="de-DE" sz="1200" dirty="0" err="1" smtClean="0">
                <a:solidFill>
                  <a:srgbClr val="333333"/>
                </a:solidFill>
              </a:rPr>
              <a:t>Holtgrewe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18" name="Abgerundetes Rechteck 17"/>
          <p:cNvSpPr/>
          <p:nvPr/>
        </p:nvSpPr>
        <p:spPr bwMode="auto">
          <a:xfrm>
            <a:off x="295502" y="2692218"/>
            <a:ext cx="8451967" cy="383251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DE" dirty="0" smtClean="0">
              <a:solidFill>
                <a:srgbClr val="333333"/>
              </a:solidFill>
            </a:endParaRPr>
          </a:p>
        </p:txBody>
      </p:sp>
      <p:pic>
        <p:nvPicPr>
          <p:cNvPr id="19" name="Bild 18" descr="anne4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14" y="2875587"/>
            <a:ext cx="1538395" cy="1153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Bild 19" descr="birte1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866" y="2885783"/>
            <a:ext cx="1511207" cy="1133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Bild 20" descr="enrico3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46" y="2875587"/>
            <a:ext cx="1538394" cy="1153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Bild 21" descr="Jialu4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8" y="2875715"/>
            <a:ext cx="1538055" cy="1153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feld 22"/>
          <p:cNvSpPr txBox="1"/>
          <p:nvPr/>
        </p:nvSpPr>
        <p:spPr>
          <a:xfrm>
            <a:off x="975591" y="3971608"/>
            <a:ext cx="740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>
                <a:solidFill>
                  <a:srgbClr val="333333"/>
                </a:solidFill>
              </a:rPr>
              <a:t>Jialu</a:t>
            </a:r>
            <a:r>
              <a:rPr lang="de-DE" sz="1200" dirty="0" smtClean="0">
                <a:solidFill>
                  <a:srgbClr val="333333"/>
                </a:solidFill>
              </a:rPr>
              <a:t> Hu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2943598" y="3971608"/>
            <a:ext cx="868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Birte Kehr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4831112" y="3971608"/>
            <a:ext cx="1279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Enrico </a:t>
            </a:r>
            <a:r>
              <a:rPr lang="de-DE" sz="1200" dirty="0" err="1" smtClean="0">
                <a:solidFill>
                  <a:srgbClr val="333333"/>
                </a:solidFill>
              </a:rPr>
              <a:t>Siragusa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6799120" y="3971608"/>
            <a:ext cx="1454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Anne-Katrin Emde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726057" y="5965610"/>
            <a:ext cx="2864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333333"/>
                </a:solidFill>
              </a:rPr>
              <a:t>Leon Kuchenbecker (Charité)</a:t>
            </a:r>
            <a:endParaRPr lang="de-DE" sz="1600" dirty="0">
              <a:solidFill>
                <a:srgbClr val="333333"/>
              </a:solidFill>
            </a:endParaRPr>
          </a:p>
        </p:txBody>
      </p:sp>
      <p:pic>
        <p:nvPicPr>
          <p:cNvPr id="35" name="Bild 34" descr="stephan3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38" y="4371283"/>
            <a:ext cx="1517832" cy="1138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Bild 35" descr="Kathrin3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64" y="4362339"/>
            <a:ext cx="1520778" cy="1140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Textfeld 36"/>
          <p:cNvSpPr txBox="1"/>
          <p:nvPr/>
        </p:nvSpPr>
        <p:spPr>
          <a:xfrm>
            <a:off x="2764722" y="5456702"/>
            <a:ext cx="117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Stephan </a:t>
            </a:r>
            <a:r>
              <a:rPr lang="de-DE" sz="1200" dirty="0" err="1" smtClean="0">
                <a:solidFill>
                  <a:srgbClr val="333333"/>
                </a:solidFill>
              </a:rPr>
              <a:t>Aiche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4839155" y="5447208"/>
            <a:ext cx="119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Kathrin Trappe</a:t>
            </a:r>
            <a:endParaRPr lang="de-DE" sz="1200" dirty="0">
              <a:solidFill>
                <a:srgbClr val="333333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726057" y="6226202"/>
            <a:ext cx="221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333333"/>
                </a:solidFill>
              </a:rPr>
              <a:t>Oliver Stolpe (Charité)</a:t>
            </a:r>
            <a:endParaRPr lang="de-DE" sz="1600" dirty="0">
              <a:solidFill>
                <a:srgbClr val="333333"/>
              </a:solidFill>
            </a:endParaRPr>
          </a:p>
        </p:txBody>
      </p:sp>
      <p:pic>
        <p:nvPicPr>
          <p:cNvPr id="3" name="Bild 2" descr="rene3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3" y="4329773"/>
            <a:ext cx="1538378" cy="1153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" name="Textfeld 42"/>
          <p:cNvSpPr txBox="1"/>
          <p:nvPr/>
        </p:nvSpPr>
        <p:spPr>
          <a:xfrm>
            <a:off x="714217" y="5448906"/>
            <a:ext cx="107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333333"/>
                </a:solidFill>
              </a:rPr>
              <a:t>René Märker</a:t>
            </a:r>
            <a:endParaRPr lang="de-DE" sz="1200" dirty="0">
              <a:solidFill>
                <a:srgbClr val="333333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78480" y="1361440"/>
            <a:ext cx="5638800" cy="2926510"/>
            <a:chOff x="3078480" y="1361440"/>
            <a:chExt cx="5638800" cy="2926510"/>
          </a:xfrm>
        </p:grpSpPr>
        <p:sp>
          <p:nvSpPr>
            <p:cNvPr id="5" name="TextBox 4"/>
            <p:cNvSpPr txBox="1"/>
            <p:nvPr/>
          </p:nvSpPr>
          <p:spPr>
            <a:xfrm>
              <a:off x="3078480" y="1361440"/>
              <a:ext cx="5638800" cy="923330"/>
            </a:xfrm>
            <a:prstGeom prst="rect">
              <a:avLst/>
            </a:prstGeom>
            <a:solidFill>
              <a:srgbClr val="FFFFFF"/>
            </a:solidFill>
            <a:ln w="19050" cmpd="sng">
              <a:solidFill>
                <a:srgbClr val="00264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333333"/>
                  </a:solidFill>
                </a:rPr>
                <a:t>Genome comparison</a:t>
              </a:r>
            </a:p>
            <a:p>
              <a:r>
                <a:rPr lang="en-US" dirty="0" smtClean="0">
                  <a:solidFill>
                    <a:srgbClr val="333333"/>
                  </a:solidFill>
                </a:rPr>
                <a:t>(Evolutionary models due to new breakpoint distance,</a:t>
              </a:r>
            </a:p>
            <a:p>
              <a:r>
                <a:rPr lang="en-US" dirty="0" smtClean="0">
                  <a:solidFill>
                    <a:srgbClr val="333333"/>
                  </a:solidFill>
                </a:rPr>
                <a:t>Local alignments to find </a:t>
              </a:r>
              <a:r>
                <a:rPr lang="en-US" dirty="0" err="1" smtClean="0">
                  <a:solidFill>
                    <a:srgbClr val="333333"/>
                  </a:solidFill>
                </a:rPr>
                <a:t>syntheny</a:t>
              </a:r>
              <a:r>
                <a:rPr lang="en-US" dirty="0" smtClean="0">
                  <a:solidFill>
                    <a:srgbClr val="333333"/>
                  </a:solidFill>
                </a:rPr>
                <a:t> blocks)</a:t>
              </a:r>
              <a:endParaRPr lang="en-US" dirty="0">
                <a:solidFill>
                  <a:srgbClr val="333333"/>
                </a:solidFill>
              </a:endParaRPr>
            </a:p>
          </p:txBody>
        </p:sp>
        <p:sp>
          <p:nvSpPr>
            <p:cNvPr id="6" name="Left Arrow 5"/>
            <p:cNvSpPr/>
            <p:nvPr/>
          </p:nvSpPr>
          <p:spPr bwMode="auto">
            <a:xfrm rot="19345885">
              <a:off x="3634763" y="2538989"/>
              <a:ext cx="640575" cy="518160"/>
            </a:xfrm>
            <a:prstGeom prst="lef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333333"/>
                </a:solidFill>
              </a:endParaRPr>
            </a:p>
          </p:txBody>
        </p:sp>
        <p:sp>
          <p:nvSpPr>
            <p:cNvPr id="42" name="Left Arrow 41"/>
            <p:cNvSpPr/>
            <p:nvPr/>
          </p:nvSpPr>
          <p:spPr bwMode="auto">
            <a:xfrm rot="16617727">
              <a:off x="4647884" y="3229211"/>
              <a:ext cx="1599319" cy="518160"/>
            </a:xfrm>
            <a:prstGeom prst="lef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333333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40080" y="4113541"/>
            <a:ext cx="2286000" cy="1328310"/>
            <a:chOff x="-50800" y="151141"/>
            <a:chExt cx="2286000" cy="1328310"/>
          </a:xfrm>
        </p:grpSpPr>
        <p:sp>
          <p:nvSpPr>
            <p:cNvPr id="51" name="TextBox 50"/>
            <p:cNvSpPr txBox="1"/>
            <p:nvPr/>
          </p:nvSpPr>
          <p:spPr>
            <a:xfrm>
              <a:off x="-50800" y="833120"/>
              <a:ext cx="2286000" cy="646331"/>
            </a:xfrm>
            <a:prstGeom prst="rect">
              <a:avLst/>
            </a:prstGeom>
            <a:solidFill>
              <a:srgbClr val="FFFFFF"/>
            </a:solidFill>
            <a:ln w="19050" cmpd="sng">
              <a:solidFill>
                <a:srgbClr val="00264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333333"/>
                  </a:solidFill>
                </a:rPr>
                <a:t>Network analysis</a:t>
              </a:r>
            </a:p>
            <a:p>
              <a:r>
                <a:rPr lang="en-US" dirty="0" smtClean="0">
                  <a:solidFill>
                    <a:srgbClr val="333333"/>
                  </a:solidFill>
                </a:rPr>
                <a:t>(Network alignment)</a:t>
              </a:r>
              <a:endParaRPr lang="en-US" dirty="0">
                <a:solidFill>
                  <a:srgbClr val="333333"/>
                </a:solidFill>
              </a:endParaRPr>
            </a:p>
          </p:txBody>
        </p:sp>
        <p:sp>
          <p:nvSpPr>
            <p:cNvPr id="52" name="Left Arrow 51"/>
            <p:cNvSpPr/>
            <p:nvPr/>
          </p:nvSpPr>
          <p:spPr bwMode="auto">
            <a:xfrm rot="5139369">
              <a:off x="495322" y="212349"/>
              <a:ext cx="640575" cy="518160"/>
            </a:xfrm>
            <a:prstGeom prst="lef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333333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052037" y="4710853"/>
            <a:ext cx="6346896" cy="923330"/>
            <a:chOff x="-3007643" y="833120"/>
            <a:chExt cx="6346896" cy="923330"/>
          </a:xfrm>
        </p:grpSpPr>
        <p:sp>
          <p:nvSpPr>
            <p:cNvPr id="68" name="TextBox 67"/>
            <p:cNvSpPr txBox="1"/>
            <p:nvPr/>
          </p:nvSpPr>
          <p:spPr>
            <a:xfrm>
              <a:off x="-309879" y="833120"/>
              <a:ext cx="3649132" cy="923330"/>
            </a:xfrm>
            <a:prstGeom prst="rect">
              <a:avLst/>
            </a:prstGeom>
            <a:solidFill>
              <a:srgbClr val="FFFFFF"/>
            </a:solidFill>
            <a:ln w="19050" cmpd="sng">
              <a:solidFill>
                <a:srgbClr val="00264D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333333"/>
                  </a:solidFill>
                </a:rPr>
                <a:t>Data parallelism</a:t>
              </a:r>
            </a:p>
            <a:p>
              <a:r>
                <a:rPr lang="en-US" dirty="0" smtClean="0">
                  <a:solidFill>
                    <a:srgbClr val="333333"/>
                  </a:solidFill>
                </a:rPr>
                <a:t>(Data parallel iterators, dynamic indices)</a:t>
              </a:r>
              <a:endParaRPr lang="en-US" dirty="0">
                <a:solidFill>
                  <a:srgbClr val="333333"/>
                </a:solidFill>
              </a:endParaRPr>
            </a:p>
          </p:txBody>
        </p:sp>
        <p:sp>
          <p:nvSpPr>
            <p:cNvPr id="69" name="Left Arrow 68"/>
            <p:cNvSpPr/>
            <p:nvPr/>
          </p:nvSpPr>
          <p:spPr bwMode="auto">
            <a:xfrm rot="397329">
              <a:off x="-3007643" y="857263"/>
              <a:ext cx="2659475" cy="518160"/>
            </a:xfrm>
            <a:prstGeom prst="lef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333333"/>
                </a:solidFill>
              </a:endParaRPr>
            </a:p>
          </p:txBody>
        </p:sp>
      </p:grpSp>
      <p:sp>
        <p:nvSpPr>
          <p:cNvPr id="70" name="Textfeld 33"/>
          <p:cNvSpPr txBox="1"/>
          <p:nvPr/>
        </p:nvSpPr>
        <p:spPr>
          <a:xfrm>
            <a:off x="4103422" y="5964683"/>
            <a:ext cx="161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solidFill>
                  <a:srgbClr val="333333"/>
                </a:solidFill>
              </a:rPr>
              <a:t>Temesgen</a:t>
            </a:r>
            <a:r>
              <a:rPr lang="de-DE" sz="1600" dirty="0" smtClean="0">
                <a:solidFill>
                  <a:srgbClr val="333333"/>
                </a:solidFill>
              </a:rPr>
              <a:t> </a:t>
            </a:r>
            <a:r>
              <a:rPr lang="de-DE" sz="1600" dirty="0" err="1" smtClean="0">
                <a:solidFill>
                  <a:srgbClr val="333333"/>
                </a:solidFill>
              </a:rPr>
              <a:t>Dadi</a:t>
            </a:r>
            <a:r>
              <a:rPr lang="de-DE" sz="1600" dirty="0" smtClean="0">
                <a:solidFill>
                  <a:srgbClr val="333333"/>
                </a:solidFill>
              </a:rPr>
              <a:t> </a:t>
            </a:r>
            <a:endParaRPr lang="de-DE" sz="1600" dirty="0">
              <a:solidFill>
                <a:srgbClr val="333333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45440" y="2335541"/>
            <a:ext cx="4287519" cy="1605309"/>
            <a:chOff x="345440" y="2335541"/>
            <a:chExt cx="4287519" cy="1605309"/>
          </a:xfrm>
        </p:grpSpPr>
        <p:grpSp>
          <p:nvGrpSpPr>
            <p:cNvPr id="54" name="Group 53"/>
            <p:cNvGrpSpPr/>
            <p:nvPr/>
          </p:nvGrpSpPr>
          <p:grpSpPr>
            <a:xfrm>
              <a:off x="345440" y="2335541"/>
              <a:ext cx="3403600" cy="1605309"/>
              <a:chOff x="-233680" y="151141"/>
              <a:chExt cx="3403600" cy="1605309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-233680" y="833120"/>
                <a:ext cx="3403600" cy="923330"/>
              </a:xfrm>
              <a:prstGeom prst="rect">
                <a:avLst/>
              </a:prstGeom>
              <a:solidFill>
                <a:srgbClr val="FFFFFF"/>
              </a:solidFill>
              <a:ln w="19050" cmpd="sng">
                <a:solidFill>
                  <a:srgbClr val="00264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333333"/>
                    </a:solidFill>
                  </a:rPr>
                  <a:t>Parallelization of indices</a:t>
                </a:r>
              </a:p>
              <a:p>
                <a:r>
                  <a:rPr lang="en-US" dirty="0" smtClean="0">
                    <a:solidFill>
                      <a:srgbClr val="333333"/>
                    </a:solidFill>
                  </a:rPr>
                  <a:t>(Multicore, GPU, Xeon Phi), Error correction</a:t>
                </a:r>
                <a:r>
                  <a:rPr lang="en-US" smtClean="0">
                    <a:solidFill>
                      <a:srgbClr val="333333"/>
                    </a:solidFill>
                  </a:rPr>
                  <a:t>, </a:t>
                </a:r>
                <a:r>
                  <a:rPr lang="en-US">
                    <a:solidFill>
                      <a:srgbClr val="333333"/>
                    </a:solidFill>
                  </a:rPr>
                  <a:t>R</a:t>
                </a:r>
                <a:r>
                  <a:rPr lang="en-US" smtClean="0">
                    <a:solidFill>
                      <a:srgbClr val="333333"/>
                    </a:solidFill>
                  </a:rPr>
                  <a:t>ead </a:t>
                </a:r>
                <a:r>
                  <a:rPr lang="en-US" dirty="0" smtClean="0">
                    <a:solidFill>
                      <a:srgbClr val="333333"/>
                    </a:solidFill>
                  </a:rPr>
                  <a:t>mapping</a:t>
                </a:r>
                <a:endParaRPr lang="en-US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Left Arrow 55"/>
              <p:cNvSpPr/>
              <p:nvPr/>
            </p:nvSpPr>
            <p:spPr bwMode="auto">
              <a:xfrm rot="5139369">
                <a:off x="495322" y="212349"/>
                <a:ext cx="640575" cy="518160"/>
              </a:xfrm>
              <a:prstGeom prst="leftArrow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mtClean="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57" name="Left Arrow 56"/>
            <p:cNvSpPr/>
            <p:nvPr/>
          </p:nvSpPr>
          <p:spPr bwMode="auto">
            <a:xfrm rot="10800000">
              <a:off x="3766841" y="3250189"/>
              <a:ext cx="866118" cy="518160"/>
            </a:xfrm>
            <a:prstGeom prst="lef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333333"/>
                </a:solidFill>
              </a:endParaRPr>
            </a:p>
          </p:txBody>
        </p:sp>
      </p:grpSp>
      <p:sp>
        <p:nvSpPr>
          <p:cNvPr id="71" name="Textfeld 33"/>
          <p:cNvSpPr txBox="1"/>
          <p:nvPr/>
        </p:nvSpPr>
        <p:spPr>
          <a:xfrm>
            <a:off x="6217579" y="5969661"/>
            <a:ext cx="2009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rgbClr val="333333"/>
                </a:solidFill>
              </a:rPr>
              <a:t>Hannes </a:t>
            </a:r>
            <a:r>
              <a:rPr lang="de-DE" sz="1600" dirty="0" err="1" smtClean="0">
                <a:solidFill>
                  <a:srgbClr val="333333"/>
                </a:solidFill>
              </a:rPr>
              <a:t>Hauswedell</a:t>
            </a:r>
            <a:endParaRPr lang="de-DE" sz="1600" dirty="0">
              <a:solidFill>
                <a:srgbClr val="333333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49120" y="2528581"/>
            <a:ext cx="2286000" cy="1991855"/>
            <a:chOff x="1849120" y="2528581"/>
            <a:chExt cx="2286000" cy="1991855"/>
          </a:xfrm>
        </p:grpSpPr>
        <p:grpSp>
          <p:nvGrpSpPr>
            <p:cNvPr id="58" name="Group 57"/>
            <p:cNvGrpSpPr/>
            <p:nvPr/>
          </p:nvGrpSpPr>
          <p:grpSpPr>
            <a:xfrm>
              <a:off x="1849120" y="2528581"/>
              <a:ext cx="2286000" cy="1328310"/>
              <a:chOff x="-50800" y="151141"/>
              <a:chExt cx="2286000" cy="1328310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-50800" y="833120"/>
                <a:ext cx="2286000" cy="646331"/>
              </a:xfrm>
              <a:prstGeom prst="rect">
                <a:avLst/>
              </a:prstGeom>
              <a:solidFill>
                <a:srgbClr val="FFFFFF"/>
              </a:solidFill>
              <a:ln w="19050" cmpd="sng">
                <a:solidFill>
                  <a:srgbClr val="00264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err="1" smtClean="0">
                    <a:solidFill>
                      <a:srgbClr val="333333"/>
                    </a:solidFill>
                  </a:rPr>
                  <a:t>Useability</a:t>
                </a:r>
                <a:r>
                  <a:rPr lang="en-US" b="1" dirty="0" smtClean="0">
                    <a:solidFill>
                      <a:srgbClr val="333333"/>
                    </a:solidFill>
                  </a:rPr>
                  <a:t> and KNIME support</a:t>
                </a:r>
              </a:p>
            </p:txBody>
          </p:sp>
          <p:sp>
            <p:nvSpPr>
              <p:cNvPr id="60" name="Left Arrow 59"/>
              <p:cNvSpPr/>
              <p:nvPr/>
            </p:nvSpPr>
            <p:spPr bwMode="auto">
              <a:xfrm rot="5139369">
                <a:off x="495322" y="212349"/>
                <a:ext cx="640575" cy="518160"/>
              </a:xfrm>
              <a:prstGeom prst="leftArrow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mtClean="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66" name="Left Arrow 65"/>
            <p:cNvSpPr/>
            <p:nvPr/>
          </p:nvSpPr>
          <p:spPr bwMode="auto">
            <a:xfrm rot="15684991">
              <a:off x="2659402" y="3941069"/>
              <a:ext cx="640575" cy="518160"/>
            </a:xfrm>
            <a:prstGeom prst="lef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333333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226560" y="2335541"/>
            <a:ext cx="4450080" cy="3606735"/>
            <a:chOff x="4226560" y="2335541"/>
            <a:chExt cx="4450080" cy="3606735"/>
          </a:xfrm>
        </p:grpSpPr>
        <p:grpSp>
          <p:nvGrpSpPr>
            <p:cNvPr id="61" name="Group 60"/>
            <p:cNvGrpSpPr/>
            <p:nvPr/>
          </p:nvGrpSpPr>
          <p:grpSpPr>
            <a:xfrm>
              <a:off x="4226560" y="2335541"/>
              <a:ext cx="4450080" cy="1328310"/>
              <a:chOff x="528320" y="2335541"/>
              <a:chExt cx="4450080" cy="132831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28320" y="2335541"/>
                <a:ext cx="4450080" cy="1328310"/>
                <a:chOff x="-50800" y="151141"/>
                <a:chExt cx="4450080" cy="1328310"/>
              </a:xfrm>
            </p:grpSpPr>
            <p:sp>
              <p:nvSpPr>
                <p:cNvPr id="64" name="TextBox 63"/>
                <p:cNvSpPr txBox="1"/>
                <p:nvPr/>
              </p:nvSpPr>
              <p:spPr>
                <a:xfrm>
                  <a:off x="-50800" y="833120"/>
                  <a:ext cx="4450080" cy="646331"/>
                </a:xfrm>
                <a:prstGeom prst="rect">
                  <a:avLst/>
                </a:prstGeom>
                <a:solidFill>
                  <a:srgbClr val="FFFFFF"/>
                </a:solidFill>
                <a:ln w="19050" cmpd="sng">
                  <a:solidFill>
                    <a:srgbClr val="00264D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err="1" smtClean="0">
                      <a:solidFill>
                        <a:srgbClr val="333333"/>
                      </a:solidFill>
                    </a:rPr>
                    <a:t>Metagenomics</a:t>
                  </a:r>
                  <a:r>
                    <a:rPr lang="en-US" b="1" dirty="0" smtClean="0">
                      <a:solidFill>
                        <a:srgbClr val="333333"/>
                      </a:solidFill>
                    </a:rPr>
                    <a:t> and </a:t>
                  </a:r>
                  <a:r>
                    <a:rPr lang="en-US" b="1" dirty="0" err="1" smtClean="0">
                      <a:solidFill>
                        <a:srgbClr val="333333"/>
                      </a:solidFill>
                    </a:rPr>
                    <a:t>bisulphite</a:t>
                  </a:r>
                  <a:r>
                    <a:rPr lang="en-US" b="1" dirty="0">
                      <a:solidFill>
                        <a:srgbClr val="333333"/>
                      </a:solidFill>
                    </a:rPr>
                    <a:t> </a:t>
                  </a:r>
                  <a:r>
                    <a:rPr lang="en-US" b="1" dirty="0" smtClean="0">
                      <a:solidFill>
                        <a:srgbClr val="333333"/>
                      </a:solidFill>
                    </a:rPr>
                    <a:t>mapping</a:t>
                  </a:r>
                </a:p>
                <a:p>
                  <a:r>
                    <a:rPr lang="en-US" dirty="0" err="1" smtClean="0">
                      <a:solidFill>
                        <a:srgbClr val="333333"/>
                      </a:solidFill>
                    </a:rPr>
                    <a:t>BlastX</a:t>
                  </a:r>
                  <a:r>
                    <a:rPr lang="en-US" dirty="0" smtClean="0">
                      <a:solidFill>
                        <a:srgbClr val="333333"/>
                      </a:solidFill>
                    </a:rPr>
                    <a:t> replacement, </a:t>
                  </a:r>
                  <a:r>
                    <a:rPr lang="en-US" dirty="0" err="1" smtClean="0">
                      <a:solidFill>
                        <a:srgbClr val="333333"/>
                      </a:solidFill>
                    </a:rPr>
                    <a:t>Bisulphite</a:t>
                  </a:r>
                  <a:r>
                    <a:rPr lang="en-US" dirty="0" smtClean="0">
                      <a:solidFill>
                        <a:srgbClr val="333333"/>
                      </a:solidFill>
                    </a:rPr>
                    <a:t> analysis</a:t>
                  </a:r>
                  <a:endParaRPr lang="en-US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65" name="Left Arrow 64"/>
                <p:cNvSpPr/>
                <p:nvPr/>
              </p:nvSpPr>
              <p:spPr bwMode="auto">
                <a:xfrm rot="5139369">
                  <a:off x="495322" y="212349"/>
                  <a:ext cx="640575" cy="518160"/>
                </a:xfrm>
                <a:prstGeom prst="leftArrow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hangingPunct="0"/>
                  <a:endParaRPr lang="en-US" smtClean="0">
                    <a:solidFill>
                      <a:srgbClr val="333333"/>
                    </a:solidFill>
                  </a:endParaRPr>
                </a:p>
              </p:txBody>
            </p:sp>
          </p:grpSp>
          <p:sp>
            <p:nvSpPr>
              <p:cNvPr id="63" name="Left Arrow 62"/>
              <p:cNvSpPr/>
              <p:nvPr/>
            </p:nvSpPr>
            <p:spPr bwMode="auto">
              <a:xfrm rot="6692820">
                <a:off x="2098383" y="2426912"/>
                <a:ext cx="648329" cy="518160"/>
              </a:xfrm>
              <a:prstGeom prst="leftArrow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mtClean="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2" name="Left Arrow 71"/>
            <p:cNvSpPr/>
            <p:nvPr/>
          </p:nvSpPr>
          <p:spPr bwMode="auto">
            <a:xfrm rot="16200000">
              <a:off x="6203442" y="4558863"/>
              <a:ext cx="2248666" cy="518160"/>
            </a:xfrm>
            <a:prstGeom prst="lef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33333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94640" y="3089968"/>
            <a:ext cx="7520794" cy="2118698"/>
            <a:chOff x="294640" y="3089968"/>
            <a:chExt cx="7520794" cy="2118698"/>
          </a:xfrm>
        </p:grpSpPr>
        <p:grpSp>
          <p:nvGrpSpPr>
            <p:cNvPr id="46" name="Group 45"/>
            <p:cNvGrpSpPr/>
            <p:nvPr/>
          </p:nvGrpSpPr>
          <p:grpSpPr>
            <a:xfrm>
              <a:off x="294640" y="3089968"/>
              <a:ext cx="7520794" cy="2049762"/>
              <a:chOff x="5466080" y="1139248"/>
              <a:chExt cx="7520794" cy="2049762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5466080" y="2265680"/>
                <a:ext cx="4003083" cy="923330"/>
              </a:xfrm>
              <a:prstGeom prst="rect">
                <a:avLst/>
              </a:prstGeom>
              <a:solidFill>
                <a:srgbClr val="FFFFFF"/>
              </a:solidFill>
              <a:ln w="19050" cmpd="sng">
                <a:solidFill>
                  <a:srgbClr val="00264D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333333"/>
                    </a:solidFill>
                  </a:rPr>
                  <a:t>Variant detection</a:t>
                </a:r>
              </a:p>
              <a:p>
                <a:r>
                  <a:rPr lang="en-US" dirty="0" smtClean="0">
                    <a:solidFill>
                      <a:srgbClr val="333333"/>
                    </a:solidFill>
                  </a:rPr>
                  <a:t>(SNPs, small </a:t>
                </a:r>
                <a:r>
                  <a:rPr lang="en-US" dirty="0" err="1" smtClean="0">
                    <a:solidFill>
                      <a:srgbClr val="333333"/>
                    </a:solidFill>
                  </a:rPr>
                  <a:t>indels</a:t>
                </a:r>
                <a:r>
                  <a:rPr lang="en-US" dirty="0" smtClean="0">
                    <a:solidFill>
                      <a:srgbClr val="333333"/>
                    </a:solidFill>
                  </a:rPr>
                  <a:t>, insert assembly, split read mapping)</a:t>
                </a:r>
                <a:endParaRPr lang="en-US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" name="Left Arrow 47"/>
              <p:cNvSpPr/>
              <p:nvPr/>
            </p:nvSpPr>
            <p:spPr bwMode="auto">
              <a:xfrm rot="19280178" flipH="1">
                <a:off x="9158732" y="1139248"/>
                <a:ext cx="3828142" cy="518160"/>
              </a:xfrm>
              <a:prstGeom prst="leftArrow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mtClean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" name="Left Arrow 48"/>
              <p:cNvSpPr/>
              <p:nvPr/>
            </p:nvSpPr>
            <p:spPr bwMode="auto">
              <a:xfrm rot="10097473">
                <a:off x="9440417" y="2115347"/>
                <a:ext cx="2512972" cy="518160"/>
              </a:xfrm>
              <a:prstGeom prst="leftArrow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smtClean="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73" name="Left Arrow 72"/>
            <p:cNvSpPr/>
            <p:nvPr/>
          </p:nvSpPr>
          <p:spPr bwMode="auto">
            <a:xfrm rot="11155141">
              <a:off x="4285381" y="4690506"/>
              <a:ext cx="706420" cy="518160"/>
            </a:xfrm>
            <a:prstGeom prst="lef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en-US" smtClean="0">
                <a:solidFill>
                  <a:srgbClr val="333333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3770735"/>
      </p:ext>
    </p:extLst>
  </p:cSld>
  <p:clrMapOvr>
    <a:masterClrMapping/>
  </p:clrMapOvr>
  <p:transition xmlns:p14="http://schemas.microsoft.com/office/powerpoint/2010/main" spd="slow" advTm="4886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03102" y="3046838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err="1" smtClean="0">
                <a:solidFill>
                  <a:srgbClr val="FFFFFF"/>
                </a:solidFill>
                <a:latin typeface="Arial"/>
              </a:rPr>
              <a:t>SeqAn</a:t>
            </a:r>
            <a:r>
              <a:rPr lang="en-US" sz="40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 usability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94840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5016" y="444790"/>
            <a:ext cx="8642350" cy="428625"/>
          </a:xfrm>
        </p:spPr>
        <p:txBody>
          <a:bodyPr/>
          <a:lstStyle/>
          <a:p>
            <a:r>
              <a:rPr lang="de-DE" dirty="0" err="1" smtClean="0"/>
              <a:t>Usability</a:t>
            </a:r>
            <a:r>
              <a:rPr lang="de-DE" dirty="0" smtClean="0"/>
              <a:t> </a:t>
            </a:r>
            <a:r>
              <a:rPr lang="de-DE" dirty="0" err="1" smtClean="0"/>
              <a:t>Improvement</a:t>
            </a:r>
            <a:r>
              <a:rPr lang="de-DE" dirty="0" smtClean="0"/>
              <a:t> Timeline</a:t>
            </a:r>
            <a:endParaRPr lang="de-DE" dirty="0"/>
          </a:p>
        </p:txBody>
      </p:sp>
      <p:pic>
        <p:nvPicPr>
          <p:cNvPr id="7" name="Inhaltsplatzhalter 6" descr="Verlauf Promo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832" b="-52832"/>
          <a:stretch>
            <a:fillRect/>
          </a:stretch>
        </p:blipFill>
        <p:spPr>
          <a:xfrm>
            <a:off x="251206" y="-558758"/>
            <a:ext cx="15738698" cy="8855185"/>
          </a:xfrm>
        </p:spPr>
      </p:pic>
    </p:spTree>
    <p:extLst>
      <p:ext uri="{BB962C8B-B14F-4D97-AF65-F5344CB8AC3E}">
        <p14:creationId xmlns:p14="http://schemas.microsoft.com/office/powerpoint/2010/main" val="260286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78958 -3.7037E-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Research Approach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Core Research </a:t>
            </a:r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Grounded</a:t>
            </a:r>
            <a:r>
              <a:rPr lang="de-DE" dirty="0" smtClean="0"/>
              <a:t> </a:t>
            </a:r>
            <a:r>
              <a:rPr lang="de-DE" dirty="0" err="1" smtClean="0"/>
              <a:t>Theory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Collected</a:t>
            </a:r>
            <a:r>
              <a:rPr lang="de-DE" dirty="0" smtClean="0"/>
              <a:t> Data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oding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documentation</a:t>
            </a:r>
            <a:r>
              <a:rPr lang="de-DE" dirty="0" smtClean="0"/>
              <a:t> </a:t>
            </a:r>
            <a:r>
              <a:rPr lang="de-DE" dirty="0" err="1" smtClean="0"/>
              <a:t>usage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workshop</a:t>
            </a:r>
            <a:r>
              <a:rPr lang="de-DE" dirty="0" smtClean="0"/>
              <a:t> </a:t>
            </a:r>
            <a:r>
              <a:rPr lang="de-DE" dirty="0" err="1" smtClean="0"/>
              <a:t>participants</a:t>
            </a:r>
            <a:endParaRPr lang="de-DE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(Group) Interviews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Questionnaires</a:t>
            </a:r>
            <a:endParaRPr lang="de-DE" dirty="0" smtClean="0"/>
          </a:p>
          <a:p>
            <a:pPr marL="641350" lvl="1" indent="-285750">
              <a:buFont typeface="Arial"/>
              <a:buChar char="•"/>
            </a:pPr>
            <a:r>
              <a:rPr lang="de-DE" dirty="0" smtClean="0"/>
              <a:t>Feedback</a:t>
            </a:r>
          </a:p>
          <a:p>
            <a:pPr marL="641350" lvl="1" indent="-285750">
              <a:buFont typeface="Arial"/>
              <a:buChar char="•"/>
            </a:pPr>
            <a:r>
              <a:rPr lang="de-DE" dirty="0" err="1" smtClean="0"/>
              <a:t>Cognitive</a:t>
            </a:r>
            <a:r>
              <a:rPr lang="de-DE" dirty="0" smtClean="0"/>
              <a:t> </a:t>
            </a:r>
            <a:r>
              <a:rPr lang="de-DE" dirty="0" err="1" smtClean="0"/>
              <a:t>Dimensions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graphicFrame>
        <p:nvGraphicFramePr>
          <p:cNvPr id="8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694368"/>
              </p:ext>
            </p:extLst>
          </p:nvPr>
        </p:nvGraphicFramePr>
        <p:xfrm>
          <a:off x="3822096" y="1620763"/>
          <a:ext cx="5164666" cy="4801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613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C4C2663-92D7-8B41-BFDE-F3CEC09B7D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1C4C2663-92D7-8B41-BFDE-F3CEC09B7D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D2E3FA-7CC7-2E4D-8CC5-58BB50B59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8D2E3FA-7CC7-2E4D-8CC5-58BB50B595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566863B-3E39-AF49-9BE3-3BFEC94C0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4566863B-3E39-AF49-9BE3-3BFEC94C08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BF6274-576C-B345-9B64-7ED2FD985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E5BF6274-576C-B345-9B64-7ED2FD985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D009920-2552-E24E-A62A-10C5B2D37C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ED009920-2552-E24E-A62A-10C5B2D37C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5A338D-A322-A846-A589-348EA0D211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graphicEl>
                                              <a:dgm id="{B05A338D-A322-A846-A589-348EA0D211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C6B52F-D534-1342-A437-891FE232D4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graphicEl>
                                              <a:dgm id="{DDC6B52F-D534-1342-A437-891FE232D4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8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b="0" dirty="0" err="1" smtClean="0"/>
              <a:t>Usability</a:t>
            </a:r>
            <a:r>
              <a:rPr lang="de-DE" b="0" dirty="0" smtClean="0"/>
              <a:t> Analysis Tool: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Usability</a:t>
            </a:r>
            <a:r>
              <a:rPr lang="de-DE" dirty="0" smtClean="0"/>
              <a:t> Analyzer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568"/>
            <a:ext cx="9144000" cy="5136233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604761" y="1596570"/>
            <a:ext cx="1923143" cy="1342573"/>
            <a:chOff x="-108858" y="48379"/>
            <a:chExt cx="1923143" cy="1342573"/>
          </a:xfrm>
        </p:grpSpPr>
        <p:sp>
          <p:nvSpPr>
            <p:cNvPr id="9" name="Textfeld 8"/>
            <p:cNvSpPr txBox="1"/>
            <p:nvPr/>
          </p:nvSpPr>
          <p:spPr>
            <a:xfrm>
              <a:off x="-108858" y="48379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C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files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0" name="Gerade Verbindung mit Pfeil 9"/>
            <p:cNvCxnSpPr>
              <a:stCxn id="9" idx="2"/>
            </p:cNvCxnSpPr>
            <p:nvPr/>
          </p:nvCxnSpPr>
          <p:spPr bwMode="auto">
            <a:xfrm flipH="1">
              <a:off x="689428" y="417711"/>
              <a:ext cx="163286" cy="973241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" name="Gruppierung 11"/>
          <p:cNvGrpSpPr/>
          <p:nvPr/>
        </p:nvGrpSpPr>
        <p:grpSpPr>
          <a:xfrm>
            <a:off x="4010780" y="3502779"/>
            <a:ext cx="2181982" cy="1342573"/>
            <a:chOff x="-108858" y="48379"/>
            <a:chExt cx="2181982" cy="1342573"/>
          </a:xfrm>
        </p:grpSpPr>
        <p:sp>
          <p:nvSpPr>
            <p:cNvPr id="13" name="Textfeld 12"/>
            <p:cNvSpPr txBox="1"/>
            <p:nvPr/>
          </p:nvSpPr>
          <p:spPr>
            <a:xfrm>
              <a:off x="-108858" y="48379"/>
              <a:ext cx="2181982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Made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changes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4" name="Gerade Verbindung mit Pfeil 13"/>
            <p:cNvCxnSpPr>
              <a:stCxn id="13" idx="2"/>
            </p:cNvCxnSpPr>
            <p:nvPr/>
          </p:nvCxnSpPr>
          <p:spPr bwMode="auto">
            <a:xfrm flipH="1">
              <a:off x="689429" y="417711"/>
              <a:ext cx="292704" cy="973241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9" name="Gruppierung 18"/>
          <p:cNvGrpSpPr/>
          <p:nvPr/>
        </p:nvGrpSpPr>
        <p:grpSpPr>
          <a:xfrm>
            <a:off x="5080000" y="1221618"/>
            <a:ext cx="2818189" cy="701525"/>
            <a:chOff x="701524" y="774094"/>
            <a:chExt cx="2818189" cy="701525"/>
          </a:xfrm>
        </p:grpSpPr>
        <p:sp>
          <p:nvSpPr>
            <p:cNvPr id="20" name="Textfeld 19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TIMELINE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1" name="Gerade Verbindung mit Pfeil 20"/>
            <p:cNvCxnSpPr>
              <a:stCxn id="20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2" name="Gruppierung 21"/>
          <p:cNvGrpSpPr/>
          <p:nvPr/>
        </p:nvGrpSpPr>
        <p:grpSpPr>
          <a:xfrm>
            <a:off x="4712305" y="4917923"/>
            <a:ext cx="3306838" cy="701525"/>
            <a:chOff x="701524" y="774094"/>
            <a:chExt cx="3306838" cy="701525"/>
          </a:xfrm>
        </p:grpSpPr>
        <p:sp>
          <p:nvSpPr>
            <p:cNvPr id="23" name="Textfeld 22"/>
            <p:cNvSpPr txBox="1"/>
            <p:nvPr/>
          </p:nvSpPr>
          <p:spPr>
            <a:xfrm>
              <a:off x="1596570" y="774094"/>
              <a:ext cx="2411792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Pseudonymized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participants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4" name="Gerade Verbindung mit Pfeil 23"/>
            <p:cNvCxnSpPr>
              <a:stCxn id="23" idx="1"/>
            </p:cNvCxnSpPr>
            <p:nvPr/>
          </p:nvCxnSpPr>
          <p:spPr bwMode="auto">
            <a:xfrm flipH="1">
              <a:off x="701524" y="1097260"/>
              <a:ext cx="895046" cy="3783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53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de-DE" b="0" dirty="0" err="1" smtClean="0"/>
              <a:t>Usability</a:t>
            </a:r>
            <a:r>
              <a:rPr lang="de-DE" b="0" dirty="0" smtClean="0"/>
              <a:t> Analysis Tool: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Usability</a:t>
            </a:r>
            <a:r>
              <a:rPr lang="de-DE" dirty="0" smtClean="0"/>
              <a:t> Analyzer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565"/>
            <a:ext cx="9144000" cy="5136233"/>
          </a:xfrm>
          <a:prstGeom prst="rect">
            <a:avLst/>
          </a:prstGeom>
        </p:spPr>
      </p:pic>
      <p:grpSp>
        <p:nvGrpSpPr>
          <p:cNvPr id="8" name="Gruppierung 7"/>
          <p:cNvGrpSpPr/>
          <p:nvPr/>
        </p:nvGrpSpPr>
        <p:grpSpPr>
          <a:xfrm>
            <a:off x="3918858" y="1458685"/>
            <a:ext cx="2890762" cy="1129696"/>
            <a:chOff x="1117600" y="774094"/>
            <a:chExt cx="2890762" cy="1129696"/>
          </a:xfrm>
        </p:grpSpPr>
        <p:sp>
          <p:nvSpPr>
            <p:cNvPr id="9" name="Textfeld 8"/>
            <p:cNvSpPr txBox="1"/>
            <p:nvPr/>
          </p:nvSpPr>
          <p:spPr>
            <a:xfrm>
              <a:off x="1596570" y="774094"/>
              <a:ext cx="2411792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Conceptualized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Phenomena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0" name="Gerade Verbindung mit Pfeil 9"/>
            <p:cNvCxnSpPr>
              <a:stCxn id="9" idx="1"/>
            </p:cNvCxnSpPr>
            <p:nvPr/>
          </p:nvCxnSpPr>
          <p:spPr bwMode="auto">
            <a:xfrm flipH="1">
              <a:off x="1117600" y="1097260"/>
              <a:ext cx="478970" cy="806530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1" name="Gruppierung 10"/>
          <p:cNvGrpSpPr/>
          <p:nvPr/>
        </p:nvGrpSpPr>
        <p:grpSpPr>
          <a:xfrm>
            <a:off x="6485467" y="3229429"/>
            <a:ext cx="1424819" cy="952321"/>
            <a:chOff x="2056189" y="191105"/>
            <a:chExt cx="1424819" cy="952321"/>
          </a:xfrm>
        </p:grpSpPr>
        <p:sp>
          <p:nvSpPr>
            <p:cNvPr id="12" name="Textfeld 11"/>
            <p:cNvSpPr txBox="1"/>
            <p:nvPr/>
          </p:nvSpPr>
          <p:spPr>
            <a:xfrm>
              <a:off x="2056189" y="774094"/>
              <a:ext cx="1424819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Memos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3" name="Gerade Verbindung mit Pfeil 12"/>
            <p:cNvCxnSpPr>
              <a:stCxn id="12" idx="0"/>
            </p:cNvCxnSpPr>
            <p:nvPr/>
          </p:nvCxnSpPr>
          <p:spPr bwMode="auto">
            <a:xfrm flipH="1" flipV="1">
              <a:off x="2755293" y="191105"/>
              <a:ext cx="13306" cy="58298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9" name="Gruppierung 18"/>
          <p:cNvGrpSpPr/>
          <p:nvPr/>
        </p:nvGrpSpPr>
        <p:grpSpPr>
          <a:xfrm>
            <a:off x="478970" y="3398763"/>
            <a:ext cx="2411792" cy="1313987"/>
            <a:chOff x="1596570" y="106438"/>
            <a:chExt cx="2411792" cy="1313987"/>
          </a:xfrm>
        </p:grpSpPr>
        <p:sp>
          <p:nvSpPr>
            <p:cNvPr id="20" name="Textfeld 19"/>
            <p:cNvSpPr txBox="1"/>
            <p:nvPr/>
          </p:nvSpPr>
          <p:spPr>
            <a:xfrm>
              <a:off x="1596570" y="774094"/>
              <a:ext cx="2411792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Annotated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Questionnaire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1" name="Gerade Verbindung mit Pfeil 20"/>
            <p:cNvCxnSpPr>
              <a:stCxn id="20" idx="0"/>
            </p:cNvCxnSpPr>
            <p:nvPr/>
          </p:nvCxnSpPr>
          <p:spPr bwMode="auto">
            <a:xfrm flipV="1">
              <a:off x="2802466" y="106438"/>
              <a:ext cx="407610" cy="667656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Gruppierung 23"/>
          <p:cNvGrpSpPr/>
          <p:nvPr/>
        </p:nvGrpSpPr>
        <p:grpSpPr>
          <a:xfrm>
            <a:off x="2861734" y="4707466"/>
            <a:ext cx="2890762" cy="1129696"/>
            <a:chOff x="1117600" y="774094"/>
            <a:chExt cx="2890762" cy="1129696"/>
          </a:xfrm>
        </p:grpSpPr>
        <p:sp>
          <p:nvSpPr>
            <p:cNvPr id="25" name="Textfeld 24"/>
            <p:cNvSpPr txBox="1"/>
            <p:nvPr/>
          </p:nvSpPr>
          <p:spPr>
            <a:xfrm>
              <a:off x="1596570" y="774094"/>
              <a:ext cx="2411792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Selective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coding</a:t>
              </a:r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support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6" name="Gerade Verbindung mit Pfeil 25"/>
            <p:cNvCxnSpPr>
              <a:stCxn id="25" idx="1"/>
            </p:cNvCxnSpPr>
            <p:nvPr/>
          </p:nvCxnSpPr>
          <p:spPr bwMode="auto">
            <a:xfrm flipH="1">
              <a:off x="1117600" y="1097260"/>
              <a:ext cx="478970" cy="806530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98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Improvements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Easier</a:t>
            </a:r>
            <a:r>
              <a:rPr lang="de-DE" b="1" dirty="0" smtClean="0"/>
              <a:t> </a:t>
            </a:r>
            <a:r>
              <a:rPr lang="de-DE" b="1" dirty="0" err="1" smtClean="0"/>
              <a:t>tracking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changes</a:t>
            </a:r>
            <a:r>
              <a:rPr lang="de-DE" b="1" dirty="0" smtClean="0"/>
              <a:t> </a:t>
            </a:r>
            <a:r>
              <a:rPr lang="de-DE" b="1" dirty="0" err="1" smtClean="0"/>
              <a:t>thanks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unified</a:t>
            </a:r>
            <a:r>
              <a:rPr lang="de-DE" b="1" dirty="0" smtClean="0"/>
              <a:t> </a:t>
            </a:r>
            <a:r>
              <a:rPr lang="de-DE" b="1" dirty="0" err="1" smtClean="0"/>
              <a:t>commit</a:t>
            </a:r>
            <a:r>
              <a:rPr lang="de-DE" b="1" dirty="0" smtClean="0"/>
              <a:t> </a:t>
            </a:r>
            <a:r>
              <a:rPr lang="de-DE" b="1" dirty="0" err="1" smtClean="0"/>
              <a:t>messages</a:t>
            </a:r>
            <a:endParaRPr lang="de-DE" b="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3" y="2111717"/>
            <a:ext cx="7777238" cy="43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438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Improvements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Improved</a:t>
            </a:r>
            <a:r>
              <a:rPr lang="de-DE" b="1" dirty="0" smtClean="0"/>
              <a:t> </a:t>
            </a:r>
            <a:r>
              <a:rPr lang="de-DE" b="1" dirty="0" err="1" smtClean="0"/>
              <a:t>tutorials</a:t>
            </a:r>
            <a:endParaRPr lang="de-DE" b="1" dirty="0" smtClean="0"/>
          </a:p>
          <a:p>
            <a:pPr marL="285750" indent="-285750">
              <a:buFont typeface="Arial"/>
              <a:buChar char="•"/>
            </a:pPr>
            <a:r>
              <a:rPr lang="de-DE" dirty="0" smtClean="0"/>
              <a:t>Unified</a:t>
            </a:r>
          </a:p>
          <a:p>
            <a:pPr marL="285750" indent="-285750">
              <a:buFont typeface="Arial"/>
              <a:buChar char="•"/>
            </a:pPr>
            <a:r>
              <a:rPr lang="de-DE" dirty="0" err="1" smtClean="0"/>
              <a:t>Empasis</a:t>
            </a:r>
            <a:r>
              <a:rPr lang="de-DE" dirty="0" smtClean="0"/>
              <a:t> </a:t>
            </a:r>
            <a:r>
              <a:rPr lang="de-DE" dirty="0"/>
              <a:t>on </a:t>
            </a:r>
            <a:r>
              <a:rPr lang="de-DE" dirty="0" err="1"/>
              <a:t>didactics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904" y="1489591"/>
            <a:ext cx="5205929" cy="498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910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Improvements</a:t>
            </a:r>
            <a:r>
              <a:rPr lang="de-DE" dirty="0"/>
              <a:t> so </a:t>
            </a:r>
            <a:r>
              <a:rPr lang="de-DE" dirty="0" err="1"/>
              <a:t>far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New </a:t>
            </a:r>
            <a:r>
              <a:rPr lang="de-DE" b="1" dirty="0" err="1" smtClean="0"/>
              <a:t>Documentation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7120057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686"/>
            <a:ext cx="8275175" cy="581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21967"/>
      </p:ext>
    </p:extLst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377" y="829738"/>
            <a:ext cx="9144000" cy="59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0458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4375"/>
            <a:ext cx="9144000" cy="5906383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701524" y="774094"/>
            <a:ext cx="2818189" cy="701525"/>
            <a:chOff x="701524" y="774094"/>
            <a:chExt cx="2818189" cy="701525"/>
          </a:xfrm>
        </p:grpSpPr>
        <p:sp>
          <p:nvSpPr>
            <p:cNvPr id="9" name="Textfeld 8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Filters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1" name="Gerade Verbindung mit Pfeil 10"/>
            <p:cNvCxnSpPr>
              <a:stCxn id="9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6" name="Gruppierung 15"/>
          <p:cNvGrpSpPr/>
          <p:nvPr/>
        </p:nvGrpSpPr>
        <p:grpSpPr>
          <a:xfrm>
            <a:off x="4470400" y="4881637"/>
            <a:ext cx="2818189" cy="701525"/>
            <a:chOff x="701524" y="774094"/>
            <a:chExt cx="2818189" cy="701525"/>
          </a:xfrm>
        </p:grpSpPr>
        <p:sp>
          <p:nvSpPr>
            <p:cNvPr id="17" name="Textfeld 16"/>
            <p:cNvSpPr txBox="1"/>
            <p:nvPr/>
          </p:nvSpPr>
          <p:spPr>
            <a:xfrm>
              <a:off x="1596570" y="774094"/>
              <a:ext cx="1923143" cy="646331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Type 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Annotations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18" name="Gerade Verbindung mit Pfeil 17"/>
            <p:cNvCxnSpPr>
              <a:stCxn id="17" idx="1"/>
            </p:cNvCxnSpPr>
            <p:nvPr/>
          </p:nvCxnSpPr>
          <p:spPr bwMode="auto">
            <a:xfrm flipH="1">
              <a:off x="701524" y="1097260"/>
              <a:ext cx="895046" cy="3783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9" name="Gruppierung 18"/>
          <p:cNvGrpSpPr/>
          <p:nvPr/>
        </p:nvGrpSpPr>
        <p:grpSpPr>
          <a:xfrm>
            <a:off x="4990493" y="1579637"/>
            <a:ext cx="2520650" cy="416077"/>
            <a:chOff x="1596570" y="774094"/>
            <a:chExt cx="2520650" cy="416077"/>
          </a:xfrm>
        </p:grpSpPr>
        <p:sp>
          <p:nvSpPr>
            <p:cNvPr id="20" name="Textfeld 19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Navigation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1" name="Gerade Verbindung mit Pfeil 20"/>
            <p:cNvCxnSpPr>
              <a:stCxn id="20" idx="3"/>
            </p:cNvCxnSpPr>
            <p:nvPr/>
          </p:nvCxnSpPr>
          <p:spPr bwMode="auto">
            <a:xfrm>
              <a:off x="3519713" y="958760"/>
              <a:ext cx="597507" cy="231411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Gruppierung 23"/>
          <p:cNvGrpSpPr/>
          <p:nvPr/>
        </p:nvGrpSpPr>
        <p:grpSpPr>
          <a:xfrm>
            <a:off x="1882019" y="1773161"/>
            <a:ext cx="2818189" cy="701525"/>
            <a:chOff x="701524" y="774094"/>
            <a:chExt cx="2818189" cy="701525"/>
          </a:xfrm>
        </p:grpSpPr>
        <p:sp>
          <p:nvSpPr>
            <p:cNvPr id="25" name="Textfeld 24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GROUPING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6" name="Gerade Verbindung mit Pfeil 25"/>
            <p:cNvCxnSpPr>
              <a:stCxn id="25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1744133" y="2941561"/>
            <a:ext cx="2818189" cy="701525"/>
            <a:chOff x="701524" y="774094"/>
            <a:chExt cx="2818189" cy="701525"/>
          </a:xfrm>
        </p:grpSpPr>
        <p:sp>
          <p:nvSpPr>
            <p:cNvPr id="28" name="Textfeld 27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REDUCTION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29" name="Gerade Verbindung mit Pfeil 28"/>
            <p:cNvCxnSpPr>
              <a:stCxn id="28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1243390" y="4678437"/>
            <a:ext cx="2818189" cy="701525"/>
            <a:chOff x="701524" y="774094"/>
            <a:chExt cx="2818189" cy="701525"/>
          </a:xfrm>
        </p:grpSpPr>
        <p:sp>
          <p:nvSpPr>
            <p:cNvPr id="31" name="Textfeld 30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SYNONYMS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32" name="Gerade Verbindung mit Pfeil 31"/>
            <p:cNvCxnSpPr>
              <a:stCxn id="31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99216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" y="774095"/>
            <a:ext cx="4360333" cy="5902476"/>
          </a:xfrm>
          <a:prstGeom prst="rect">
            <a:avLst/>
          </a:prstGeom>
        </p:spPr>
      </p:pic>
      <p:grpSp>
        <p:nvGrpSpPr>
          <p:cNvPr id="5" name="Gruppierung 4"/>
          <p:cNvGrpSpPr/>
          <p:nvPr/>
        </p:nvGrpSpPr>
        <p:grpSpPr>
          <a:xfrm>
            <a:off x="4332513" y="1695752"/>
            <a:ext cx="2818189" cy="701525"/>
            <a:chOff x="701524" y="774094"/>
            <a:chExt cx="2818189" cy="701525"/>
          </a:xfrm>
        </p:grpSpPr>
        <p:sp>
          <p:nvSpPr>
            <p:cNvPr id="6" name="Textfeld 5"/>
            <p:cNvSpPr txBox="1"/>
            <p:nvPr/>
          </p:nvSpPr>
          <p:spPr>
            <a:xfrm>
              <a:off x="1596570" y="774094"/>
              <a:ext cx="1923143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8100"/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Space-</a:t>
              </a:r>
              <a:r>
                <a:rPr lang="de-DE" b="1" cap="all" dirty="0" err="1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saving</a:t>
              </a:r>
              <a:endParaRPr lang="de-DE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cxnSp>
          <p:nvCxnSpPr>
            <p:cNvPr id="7" name="Gerade Verbindung mit Pfeil 6"/>
            <p:cNvCxnSpPr>
              <a:stCxn id="6" idx="1"/>
            </p:cNvCxnSpPr>
            <p:nvPr/>
          </p:nvCxnSpPr>
          <p:spPr bwMode="auto">
            <a:xfrm flipH="1">
              <a:off x="701524" y="958760"/>
              <a:ext cx="895046" cy="516859"/>
            </a:xfrm>
            <a:prstGeom prst="straightConnector1">
              <a:avLst/>
            </a:prstGeom>
            <a:ln w="66675">
              <a:headEnd type="none" w="med" len="med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257376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Improvements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Research not </a:t>
            </a:r>
            <a:r>
              <a:rPr lang="de-DE" b="1" dirty="0" err="1" smtClean="0"/>
              <a:t>completed</a:t>
            </a:r>
            <a:r>
              <a:rPr lang="de-DE" b="1" dirty="0" smtClean="0"/>
              <a:t>, </a:t>
            </a:r>
            <a:r>
              <a:rPr lang="de-DE" b="1" dirty="0" err="1" smtClean="0"/>
              <a:t>yet</a:t>
            </a:r>
            <a:endParaRPr lang="de-DE" b="1" dirty="0" smtClean="0"/>
          </a:p>
          <a:p>
            <a:r>
              <a:rPr lang="de-DE" b="1" dirty="0" err="1" smtClean="0"/>
              <a:t>Deep</a:t>
            </a:r>
            <a:r>
              <a:rPr lang="de-DE" b="1" dirty="0" smtClean="0"/>
              <a:t> </a:t>
            </a:r>
            <a:r>
              <a:rPr lang="de-DE" b="1" dirty="0" err="1" smtClean="0"/>
              <a:t>insights</a:t>
            </a:r>
            <a:r>
              <a:rPr lang="de-DE" b="1" dirty="0" smtClean="0"/>
              <a:t> </a:t>
            </a:r>
            <a:r>
              <a:rPr lang="de-DE" b="1" dirty="0" err="1" smtClean="0"/>
              <a:t>expected</a:t>
            </a:r>
            <a:endParaRPr lang="de-DE" b="1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5" y="2062851"/>
            <a:ext cx="8781143" cy="36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6037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03102" y="3046838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err="1" smtClean="0">
                <a:solidFill>
                  <a:srgbClr val="FFFFFF"/>
                </a:solidFill>
                <a:latin typeface="Arial"/>
              </a:rPr>
              <a:t>SeqAn</a:t>
            </a:r>
            <a:r>
              <a:rPr lang="en-US" sz="40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 SDK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43808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381" y="298252"/>
            <a:ext cx="6585857" cy="428625"/>
          </a:xfrm>
        </p:spPr>
        <p:txBody>
          <a:bodyPr/>
          <a:lstStyle/>
          <a:p>
            <a:r>
              <a:rPr lang="de-DE" dirty="0" err="1" smtClean="0"/>
              <a:t>SeqAn</a:t>
            </a:r>
            <a:r>
              <a:rPr lang="de-DE" dirty="0" smtClean="0"/>
              <a:t> SDK Components - </a:t>
            </a:r>
            <a:r>
              <a:rPr lang="de-DE" dirty="0" err="1" smtClean="0"/>
              <a:t>Tutorials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61" y="820418"/>
            <a:ext cx="8176381" cy="5698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000"/>
            <a:ext cx="9144000" cy="58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83842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381" y="298252"/>
            <a:ext cx="6585857" cy="428625"/>
          </a:xfrm>
        </p:spPr>
        <p:txBody>
          <a:bodyPr/>
          <a:lstStyle/>
          <a:p>
            <a:r>
              <a:rPr lang="de-DE" dirty="0" err="1" smtClean="0"/>
              <a:t>SeqAn</a:t>
            </a:r>
            <a:r>
              <a:rPr lang="de-DE" dirty="0" smtClean="0"/>
              <a:t> SDK Components – Reference Manual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617"/>
            <a:ext cx="9144000" cy="590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32795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SeqAn</a:t>
            </a:r>
            <a:r>
              <a:rPr lang="de-DE" dirty="0" smtClean="0"/>
              <a:t> SDK Components</a:t>
            </a:r>
            <a:endParaRPr lang="de-DE" dirty="0"/>
          </a:p>
        </p:txBody>
      </p:sp>
      <p:grpSp>
        <p:nvGrpSpPr>
          <p:cNvPr id="16" name="Group 15"/>
          <p:cNvGrpSpPr/>
          <p:nvPr/>
        </p:nvGrpSpPr>
        <p:grpSpPr>
          <a:xfrm>
            <a:off x="774267" y="931147"/>
            <a:ext cx="7551427" cy="5703472"/>
            <a:chOff x="2338787" y="581419"/>
            <a:chExt cx="7551427" cy="5703472"/>
          </a:xfrm>
        </p:grpSpPr>
        <p:pic>
          <p:nvPicPr>
            <p:cNvPr id="11" name="Picture 10" descr="CDash - SeqAn - Google Chrome_02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787" y="581419"/>
              <a:ext cx="7551427" cy="4896420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3943309" y="5638560"/>
              <a:ext cx="3987991" cy="646331"/>
            </a:xfrm>
            <a:prstGeom prst="rect">
              <a:avLst/>
            </a:prstGeom>
            <a:solidFill>
              <a:srgbClr val="008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  <a:latin typeface="Arial"/>
                </a:rPr>
                <a:t>CDash</a:t>
              </a:r>
              <a:r>
                <a:rPr lang="en-US" dirty="0" smtClean="0">
                  <a:solidFill>
                    <a:srgbClr val="FFFFFF"/>
                  </a:solidFill>
                  <a:latin typeface="Arial"/>
                </a:rPr>
                <a:t>/</a:t>
              </a:r>
              <a:r>
                <a:rPr lang="en-US" dirty="0" err="1" smtClean="0">
                  <a:solidFill>
                    <a:srgbClr val="FFFFFF"/>
                  </a:solidFill>
                  <a:latin typeface="Arial"/>
                </a:rPr>
                <a:t>CTest</a:t>
              </a:r>
              <a:r>
                <a:rPr lang="en-US" dirty="0" smtClean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dirty="0">
                  <a:solidFill>
                    <a:srgbClr val="FFFFFF"/>
                  </a:solidFill>
                  <a:latin typeface="Arial"/>
                </a:rPr>
                <a:t>to automatically compile and test across </a:t>
              </a:r>
              <a:r>
                <a:rPr lang="en-US" dirty="0" smtClean="0">
                  <a:solidFill>
                    <a:srgbClr val="FFFFFF"/>
                  </a:solidFill>
                  <a:latin typeface="Arial"/>
                </a:rPr>
                <a:t>platforms</a:t>
              </a: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6871" y="1048714"/>
            <a:ext cx="7572237" cy="5246561"/>
            <a:chOff x="2773574" y="1030306"/>
            <a:chExt cx="7572237" cy="5246561"/>
          </a:xfrm>
        </p:grpSpPr>
        <p:pic>
          <p:nvPicPr>
            <p:cNvPr id="9" name="Picture 8" descr="My Dashboard | Review Board - Google Chrome_02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574" y="1030306"/>
              <a:ext cx="7572237" cy="4749371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4688765" y="5907535"/>
              <a:ext cx="3987991" cy="369332"/>
            </a:xfrm>
            <a:prstGeom prst="rect">
              <a:avLst/>
            </a:prstGeom>
            <a:solidFill>
              <a:srgbClr val="008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Arial"/>
                </a:rPr>
                <a:t>Review Board to ensure code quality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23577" y="1354112"/>
            <a:ext cx="6991048" cy="5039315"/>
            <a:chOff x="-1325549" y="219038"/>
            <a:chExt cx="6991048" cy="5039315"/>
          </a:xfrm>
        </p:grpSpPr>
        <p:pic>
          <p:nvPicPr>
            <p:cNvPr id="10" name="Picture 9" descr="CDash : SeqAn - Google Chrome_024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25549" y="219038"/>
              <a:ext cx="6991048" cy="4533065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0" y="4889021"/>
              <a:ext cx="3987991" cy="369332"/>
            </a:xfrm>
            <a:prstGeom prst="rect">
              <a:avLst/>
            </a:prstGeom>
            <a:solidFill>
              <a:srgbClr val="0080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Arial"/>
                </a:rPr>
                <a:t>Code coverage reports</a:t>
              </a:r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70790" y="3017657"/>
            <a:ext cx="5189054" cy="95410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David </a:t>
            </a:r>
            <a:r>
              <a:rPr lang="en-US" sz="2800" dirty="0" err="1" smtClean="0"/>
              <a:t>Weese</a:t>
            </a:r>
            <a:r>
              <a:rPr lang="en-US" sz="2800" dirty="0" smtClean="0"/>
              <a:t>, FU Berlin</a:t>
            </a:r>
          </a:p>
          <a:p>
            <a:pPr algn="ctr"/>
            <a:r>
              <a:rPr lang="en-US" sz="2800" dirty="0" smtClean="0"/>
              <a:t>today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5601105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578912" y="2786791"/>
            <a:ext cx="7780791" cy="1500972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err="1" smtClean="0">
                <a:solidFill>
                  <a:srgbClr val="FFFFFF"/>
                </a:solidFill>
                <a:latin typeface="Arial"/>
              </a:rPr>
              <a:t>SeqAn</a:t>
            </a:r>
            <a:r>
              <a:rPr lang="en-US" sz="40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Content  </a:t>
            </a:r>
            <a:br>
              <a:rPr lang="en-US" sz="4000" dirty="0" smtClean="0">
                <a:solidFill>
                  <a:srgbClr val="FFFFFF"/>
                </a:solidFill>
                <a:latin typeface="Arial"/>
              </a:rPr>
            </a:br>
            <a:r>
              <a:rPr lang="en-US" sz="4000" dirty="0">
                <a:solidFill>
                  <a:srgbClr val="FFFFFF"/>
                </a:solidFill>
                <a:latin typeface="Arial"/>
              </a:rPr>
              <a:t>a</a:t>
            </a: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lgorithms &amp; data structures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22307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4"/>
          <p:cNvSpPr/>
          <p:nvPr/>
        </p:nvSpPr>
        <p:spPr bwMode="auto">
          <a:xfrm>
            <a:off x="100013" y="2311400"/>
            <a:ext cx="8820150" cy="3594100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algn="ctr" eaLnBrk="0" hangingPunct="0">
              <a:defRPr/>
            </a:pPr>
            <a:r>
              <a:rPr lang="en-US" b="1" dirty="0">
                <a:solidFill>
                  <a:srgbClr val="333333"/>
                </a:solidFill>
                <a:latin typeface="Arial" charset="0"/>
              </a:rPr>
              <a:t>              Standard DP-Algorithms		 </a:t>
            </a:r>
          </a:p>
          <a:p>
            <a:pPr algn="ctr" eaLnBrk="0" hangingPunct="0">
              <a:defRPr/>
            </a:pPr>
            <a:r>
              <a:rPr lang="en-US" b="1" dirty="0">
                <a:solidFill>
                  <a:srgbClr val="333333"/>
                </a:solidFill>
                <a:latin typeface="Arial" charset="0"/>
              </a:rPr>
              <a:t>  </a:t>
            </a:r>
            <a:r>
              <a:rPr lang="en-US" dirty="0">
                <a:solidFill>
                  <a:srgbClr val="333333"/>
                </a:solidFill>
                <a:latin typeface="Arial" charset="0"/>
              </a:rPr>
              <a:t>Global &amp; Semi Global Alignments                              Local Alignments			</a:t>
            </a:r>
          </a:p>
          <a:p>
            <a:pPr eaLnBrk="0" hangingPunct="0">
              <a:defRPr/>
            </a:pPr>
            <a:endParaRPr lang="en-US" dirty="0">
              <a:solidFill>
                <a:srgbClr val="333333"/>
              </a:solidFill>
              <a:latin typeface="Arial" charset="0"/>
            </a:endParaRPr>
          </a:p>
          <a:p>
            <a:pPr eaLnBrk="0" hangingPunct="0">
              <a:defRPr/>
            </a:pPr>
            <a:endParaRPr lang="en-US" b="1" dirty="0">
              <a:solidFill>
                <a:srgbClr val="333333"/>
              </a:solidFill>
              <a:latin typeface="Arial" charset="0"/>
            </a:endParaRPr>
          </a:p>
          <a:p>
            <a:pPr eaLnBrk="0" hangingPunct="0">
              <a:defRPr/>
            </a:pPr>
            <a:endParaRPr lang="en-US" b="1" dirty="0">
              <a:solidFill>
                <a:srgbClr val="333333"/>
              </a:solidFill>
              <a:latin typeface="Arial" charset="0"/>
            </a:endParaRPr>
          </a:p>
          <a:p>
            <a:pPr algn="ctr" eaLnBrk="0" hangingPunct="0">
              <a:defRPr/>
            </a:pPr>
            <a:r>
              <a:rPr lang="en-US" b="1" dirty="0">
                <a:solidFill>
                  <a:srgbClr val="333333"/>
                </a:solidFill>
                <a:latin typeface="Arial" charset="0"/>
              </a:rPr>
              <a:t>Modified DP-Algorithms</a:t>
            </a:r>
          </a:p>
          <a:p>
            <a:pPr eaLnBrk="0" hangingPunct="0">
              <a:defRPr/>
            </a:pPr>
            <a:r>
              <a:rPr lang="en-US" dirty="0">
                <a:solidFill>
                  <a:srgbClr val="333333"/>
                </a:solidFill>
                <a:latin typeface="Arial" charset="0"/>
              </a:rPr>
              <a:t>Split Breakpoint Detection		                 Banded Chain Alignment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98450"/>
            <a:ext cx="6859588" cy="428625"/>
          </a:xfrm>
        </p:spPr>
        <p:txBody>
          <a:bodyPr/>
          <a:lstStyle/>
          <a:p>
            <a:r>
              <a:rPr lang="de-DE">
                <a:latin typeface="Arial" charset="0"/>
              </a:rPr>
              <a:t>Unified Alignment Algorithms</a:t>
            </a:r>
          </a:p>
        </p:txBody>
      </p:sp>
      <p:sp>
        <p:nvSpPr>
          <p:cNvPr id="19" name="Rounded Rectangle 7"/>
          <p:cNvSpPr/>
          <p:nvPr/>
        </p:nvSpPr>
        <p:spPr bwMode="auto">
          <a:xfrm>
            <a:off x="110170" y="1800779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de-DE" b="1" i="1" dirty="0" err="1">
                <a:solidFill>
                  <a:srgbClr val="FFFFFF"/>
                </a:solidFill>
                <a:latin typeface="Arial" charset="0"/>
              </a:rPr>
              <a:t>For</a:t>
            </a:r>
            <a:r>
              <a:rPr lang="de-DE" b="1" i="1" dirty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>
                <a:solidFill>
                  <a:srgbClr val="FFFFFF"/>
                </a:solidFill>
                <a:latin typeface="Arial" charset="0"/>
              </a:rPr>
              <a:t>Example</a:t>
            </a:r>
            <a:r>
              <a:rPr lang="de-DE" b="1" i="1" dirty="0">
                <a:solidFill>
                  <a:srgbClr val="FFFFFF"/>
                </a:solidFill>
                <a:latin typeface="Arial" charset="0"/>
              </a:rPr>
              <a:t> ...</a:t>
            </a:r>
          </a:p>
        </p:txBody>
      </p:sp>
      <p:cxnSp>
        <p:nvCxnSpPr>
          <p:cNvPr id="13318" name="Gerade Verbindung 2"/>
          <p:cNvCxnSpPr>
            <a:cxnSpLocks noChangeShapeType="1"/>
          </p:cNvCxnSpPr>
          <p:nvPr/>
        </p:nvCxnSpPr>
        <p:spPr bwMode="auto">
          <a:xfrm>
            <a:off x="700088" y="3082925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9" name="Gerade Verbindung 16"/>
          <p:cNvCxnSpPr>
            <a:cxnSpLocks noChangeShapeType="1"/>
          </p:cNvCxnSpPr>
          <p:nvPr/>
        </p:nvCxnSpPr>
        <p:spPr bwMode="auto">
          <a:xfrm>
            <a:off x="693738" y="3076575"/>
            <a:ext cx="962025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0" name="Gerade Verbindung 20"/>
          <p:cNvCxnSpPr>
            <a:cxnSpLocks noChangeShapeType="1"/>
          </p:cNvCxnSpPr>
          <p:nvPr/>
        </p:nvCxnSpPr>
        <p:spPr bwMode="auto">
          <a:xfrm>
            <a:off x="695325" y="3798888"/>
            <a:ext cx="962025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1" name="Gerade Verbindung 21"/>
          <p:cNvCxnSpPr>
            <a:cxnSpLocks noChangeShapeType="1"/>
          </p:cNvCxnSpPr>
          <p:nvPr/>
        </p:nvCxnSpPr>
        <p:spPr bwMode="auto">
          <a:xfrm>
            <a:off x="1651000" y="3078163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54"/>
          <p:cNvCxnSpPr/>
          <p:nvPr/>
        </p:nvCxnSpPr>
        <p:spPr bwMode="auto">
          <a:xfrm>
            <a:off x="722313" y="3095625"/>
            <a:ext cx="287337" cy="255588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59"/>
          <p:cNvCxnSpPr/>
          <p:nvPr/>
        </p:nvCxnSpPr>
        <p:spPr bwMode="auto">
          <a:xfrm>
            <a:off x="1016000" y="3452813"/>
            <a:ext cx="215900" cy="217487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59"/>
          <p:cNvCxnSpPr/>
          <p:nvPr/>
        </p:nvCxnSpPr>
        <p:spPr bwMode="auto">
          <a:xfrm flipH="1">
            <a:off x="1014413" y="3357563"/>
            <a:ext cx="0" cy="112712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59"/>
          <p:cNvCxnSpPr/>
          <p:nvPr/>
        </p:nvCxnSpPr>
        <p:spPr bwMode="auto">
          <a:xfrm>
            <a:off x="1525588" y="3692525"/>
            <a:ext cx="120650" cy="103188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59"/>
          <p:cNvCxnSpPr/>
          <p:nvPr/>
        </p:nvCxnSpPr>
        <p:spPr bwMode="auto">
          <a:xfrm flipH="1" flipV="1">
            <a:off x="1236663" y="3692525"/>
            <a:ext cx="276225" cy="6350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27" name="Gerade Verbindung 39"/>
          <p:cNvCxnSpPr>
            <a:cxnSpLocks noChangeShapeType="1"/>
          </p:cNvCxnSpPr>
          <p:nvPr/>
        </p:nvCxnSpPr>
        <p:spPr bwMode="auto">
          <a:xfrm>
            <a:off x="1952625" y="3084513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8" name="Gerade Verbindung 40"/>
          <p:cNvCxnSpPr>
            <a:cxnSpLocks noChangeShapeType="1"/>
          </p:cNvCxnSpPr>
          <p:nvPr/>
        </p:nvCxnSpPr>
        <p:spPr bwMode="auto">
          <a:xfrm>
            <a:off x="1946275" y="3078163"/>
            <a:ext cx="1438275" cy="4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9" name="Gerade Verbindung 41"/>
          <p:cNvCxnSpPr>
            <a:cxnSpLocks noChangeShapeType="1"/>
          </p:cNvCxnSpPr>
          <p:nvPr/>
        </p:nvCxnSpPr>
        <p:spPr bwMode="auto">
          <a:xfrm flipV="1">
            <a:off x="1947863" y="3797300"/>
            <a:ext cx="1436687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0" name="Gerade Verbindung 42"/>
          <p:cNvCxnSpPr>
            <a:cxnSpLocks noChangeShapeType="1"/>
          </p:cNvCxnSpPr>
          <p:nvPr/>
        </p:nvCxnSpPr>
        <p:spPr bwMode="auto">
          <a:xfrm>
            <a:off x="3387725" y="3079750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Connector 54"/>
          <p:cNvCxnSpPr/>
          <p:nvPr/>
        </p:nvCxnSpPr>
        <p:spPr bwMode="auto">
          <a:xfrm>
            <a:off x="2222500" y="3097213"/>
            <a:ext cx="288925" cy="255587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59"/>
          <p:cNvCxnSpPr/>
          <p:nvPr/>
        </p:nvCxnSpPr>
        <p:spPr bwMode="auto">
          <a:xfrm>
            <a:off x="2517775" y="3454400"/>
            <a:ext cx="215900" cy="217488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59"/>
          <p:cNvCxnSpPr/>
          <p:nvPr/>
        </p:nvCxnSpPr>
        <p:spPr bwMode="auto">
          <a:xfrm flipH="1">
            <a:off x="2516188" y="3360738"/>
            <a:ext cx="0" cy="111125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59"/>
          <p:cNvCxnSpPr/>
          <p:nvPr/>
        </p:nvCxnSpPr>
        <p:spPr bwMode="auto">
          <a:xfrm>
            <a:off x="3025775" y="3694113"/>
            <a:ext cx="122238" cy="103187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59"/>
          <p:cNvCxnSpPr/>
          <p:nvPr/>
        </p:nvCxnSpPr>
        <p:spPr bwMode="auto">
          <a:xfrm flipH="1" flipV="1">
            <a:off x="2738438" y="3694113"/>
            <a:ext cx="274637" cy="6350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36" name="Gerade Verbindung 50"/>
          <p:cNvCxnSpPr>
            <a:cxnSpLocks noChangeShapeType="1"/>
          </p:cNvCxnSpPr>
          <p:nvPr/>
        </p:nvCxnSpPr>
        <p:spPr bwMode="auto">
          <a:xfrm>
            <a:off x="6148388" y="3111500"/>
            <a:ext cx="0" cy="7191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7" name="Gerade Verbindung 51"/>
          <p:cNvCxnSpPr>
            <a:cxnSpLocks noChangeShapeType="1"/>
          </p:cNvCxnSpPr>
          <p:nvPr/>
        </p:nvCxnSpPr>
        <p:spPr bwMode="auto">
          <a:xfrm>
            <a:off x="6142038" y="3105150"/>
            <a:ext cx="963612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8" name="Gerade Verbindung 52"/>
          <p:cNvCxnSpPr>
            <a:cxnSpLocks noChangeShapeType="1"/>
          </p:cNvCxnSpPr>
          <p:nvPr/>
        </p:nvCxnSpPr>
        <p:spPr bwMode="auto">
          <a:xfrm>
            <a:off x="6143625" y="3827463"/>
            <a:ext cx="963613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39" name="Gerade Verbindung 53"/>
          <p:cNvCxnSpPr>
            <a:cxnSpLocks noChangeShapeType="1"/>
          </p:cNvCxnSpPr>
          <p:nvPr/>
        </p:nvCxnSpPr>
        <p:spPr bwMode="auto">
          <a:xfrm>
            <a:off x="7100888" y="3106738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337300" y="3267075"/>
            <a:ext cx="120650" cy="111125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9"/>
          <p:cNvCxnSpPr/>
          <p:nvPr/>
        </p:nvCxnSpPr>
        <p:spPr bwMode="auto">
          <a:xfrm>
            <a:off x="6465888" y="3481388"/>
            <a:ext cx="215900" cy="215900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Straight Connector 59"/>
          <p:cNvCxnSpPr/>
          <p:nvPr/>
        </p:nvCxnSpPr>
        <p:spPr bwMode="auto">
          <a:xfrm>
            <a:off x="6462713" y="3386138"/>
            <a:ext cx="0" cy="111125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43" name="Gerade Verbindung 61"/>
          <p:cNvCxnSpPr>
            <a:cxnSpLocks noChangeShapeType="1"/>
          </p:cNvCxnSpPr>
          <p:nvPr/>
        </p:nvCxnSpPr>
        <p:spPr bwMode="auto">
          <a:xfrm>
            <a:off x="688975" y="4760913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4" name="Gerade Verbindung 62"/>
          <p:cNvCxnSpPr>
            <a:cxnSpLocks noChangeShapeType="1"/>
          </p:cNvCxnSpPr>
          <p:nvPr/>
        </p:nvCxnSpPr>
        <p:spPr bwMode="auto">
          <a:xfrm>
            <a:off x="682625" y="4754563"/>
            <a:ext cx="1385888" cy="11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5" name="Gerade Verbindung 63"/>
          <p:cNvCxnSpPr>
            <a:cxnSpLocks noChangeShapeType="1"/>
          </p:cNvCxnSpPr>
          <p:nvPr/>
        </p:nvCxnSpPr>
        <p:spPr bwMode="auto">
          <a:xfrm>
            <a:off x="684213" y="5476875"/>
            <a:ext cx="13779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46" name="Gerade Verbindung 64"/>
          <p:cNvCxnSpPr>
            <a:cxnSpLocks noChangeShapeType="1"/>
          </p:cNvCxnSpPr>
          <p:nvPr/>
        </p:nvCxnSpPr>
        <p:spPr bwMode="auto">
          <a:xfrm>
            <a:off x="2071688" y="4756150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Connector 54"/>
          <p:cNvCxnSpPr/>
          <p:nvPr/>
        </p:nvCxnSpPr>
        <p:spPr bwMode="auto">
          <a:xfrm>
            <a:off x="711200" y="4772025"/>
            <a:ext cx="179388" cy="169863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Straight Connector 59"/>
          <p:cNvCxnSpPr/>
          <p:nvPr/>
        </p:nvCxnSpPr>
        <p:spPr bwMode="auto">
          <a:xfrm>
            <a:off x="1011238" y="4973638"/>
            <a:ext cx="215900" cy="215900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Straight Connector 59"/>
          <p:cNvCxnSpPr/>
          <p:nvPr/>
        </p:nvCxnSpPr>
        <p:spPr bwMode="auto">
          <a:xfrm flipH="1">
            <a:off x="1239838" y="5219700"/>
            <a:ext cx="0" cy="111125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9" name="Straight Connector 59"/>
          <p:cNvCxnSpPr/>
          <p:nvPr/>
        </p:nvCxnSpPr>
        <p:spPr bwMode="auto">
          <a:xfrm>
            <a:off x="1231900" y="5362575"/>
            <a:ext cx="122238" cy="104775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59"/>
          <p:cNvCxnSpPr/>
          <p:nvPr/>
        </p:nvCxnSpPr>
        <p:spPr bwMode="auto">
          <a:xfrm flipH="1" flipV="1">
            <a:off x="904875" y="4964113"/>
            <a:ext cx="103188" cy="4762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52" name="Gerade Verbindung 90"/>
          <p:cNvCxnSpPr>
            <a:cxnSpLocks noChangeShapeType="1"/>
          </p:cNvCxnSpPr>
          <p:nvPr/>
        </p:nvCxnSpPr>
        <p:spPr bwMode="auto">
          <a:xfrm>
            <a:off x="2281238" y="4768850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53" name="Gerade Verbindung 91"/>
          <p:cNvCxnSpPr>
            <a:cxnSpLocks noChangeShapeType="1"/>
          </p:cNvCxnSpPr>
          <p:nvPr/>
        </p:nvCxnSpPr>
        <p:spPr bwMode="auto">
          <a:xfrm>
            <a:off x="2274888" y="4762500"/>
            <a:ext cx="1385887" cy="11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54" name="Gerade Verbindung 92"/>
          <p:cNvCxnSpPr>
            <a:cxnSpLocks noChangeShapeType="1"/>
          </p:cNvCxnSpPr>
          <p:nvPr/>
        </p:nvCxnSpPr>
        <p:spPr bwMode="auto">
          <a:xfrm>
            <a:off x="2276475" y="5484813"/>
            <a:ext cx="13779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55" name="Gerade Verbindung 93"/>
          <p:cNvCxnSpPr>
            <a:cxnSpLocks noChangeShapeType="1"/>
          </p:cNvCxnSpPr>
          <p:nvPr/>
        </p:nvCxnSpPr>
        <p:spPr bwMode="auto">
          <a:xfrm>
            <a:off x="3665538" y="4764088"/>
            <a:ext cx="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Connector 54"/>
          <p:cNvCxnSpPr/>
          <p:nvPr/>
        </p:nvCxnSpPr>
        <p:spPr bwMode="auto">
          <a:xfrm>
            <a:off x="2873976" y="4778755"/>
            <a:ext cx="309559" cy="230953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r="5400000" sy="-100000" algn="bl" rotWithShape="0"/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6" name="Straight Connector 59"/>
          <p:cNvCxnSpPr/>
          <p:nvPr/>
        </p:nvCxnSpPr>
        <p:spPr bwMode="auto">
          <a:xfrm>
            <a:off x="3193789" y="5158281"/>
            <a:ext cx="216030" cy="216980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r="5400000" sy="-100000" algn="bl" rotWithShape="0"/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7" name="Straight Connector 59"/>
          <p:cNvCxnSpPr/>
          <p:nvPr/>
        </p:nvCxnSpPr>
        <p:spPr bwMode="auto">
          <a:xfrm flipH="1">
            <a:off x="3191889" y="5031189"/>
            <a:ext cx="1" cy="111286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r="5400000" sy="-100000" algn="bl" rotWithShape="0"/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8" name="Straight Connector 59"/>
          <p:cNvCxnSpPr/>
          <p:nvPr/>
        </p:nvCxnSpPr>
        <p:spPr bwMode="auto">
          <a:xfrm>
            <a:off x="3519239" y="5371586"/>
            <a:ext cx="121548" cy="103710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r="5400000" sy="-100000" algn="bl" rotWithShape="0"/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Straight Connector 59"/>
          <p:cNvCxnSpPr/>
          <p:nvPr/>
        </p:nvCxnSpPr>
        <p:spPr bwMode="auto">
          <a:xfrm flipH="1" flipV="1">
            <a:off x="3421055" y="5365027"/>
            <a:ext cx="102917" cy="4712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endPos="0" dir="5400000" sy="-100000" algn="bl" rotWithShape="0"/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61" name="Gerade Verbindung 100"/>
          <p:cNvCxnSpPr>
            <a:cxnSpLocks noChangeShapeType="1"/>
          </p:cNvCxnSpPr>
          <p:nvPr/>
        </p:nvCxnSpPr>
        <p:spPr bwMode="auto">
          <a:xfrm>
            <a:off x="1217613" y="5178425"/>
            <a:ext cx="1997075" cy="635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2" name="Gerade Verbindung 102"/>
          <p:cNvCxnSpPr>
            <a:cxnSpLocks noChangeShapeType="1"/>
          </p:cNvCxnSpPr>
          <p:nvPr/>
        </p:nvCxnSpPr>
        <p:spPr bwMode="auto">
          <a:xfrm>
            <a:off x="5913438" y="4702175"/>
            <a:ext cx="4762" cy="1038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3" name="Gerade Verbindung 103"/>
          <p:cNvCxnSpPr>
            <a:cxnSpLocks noChangeShapeType="1"/>
          </p:cNvCxnSpPr>
          <p:nvPr/>
        </p:nvCxnSpPr>
        <p:spPr bwMode="auto">
          <a:xfrm>
            <a:off x="5907088" y="4695825"/>
            <a:ext cx="1830387" cy="17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4" name="Gerade Verbindung 104"/>
          <p:cNvCxnSpPr>
            <a:cxnSpLocks noChangeShapeType="1"/>
          </p:cNvCxnSpPr>
          <p:nvPr/>
        </p:nvCxnSpPr>
        <p:spPr bwMode="auto">
          <a:xfrm>
            <a:off x="5908675" y="5745163"/>
            <a:ext cx="1855788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65" name="Gerade Verbindung 105"/>
          <p:cNvCxnSpPr>
            <a:cxnSpLocks noChangeShapeType="1"/>
          </p:cNvCxnSpPr>
          <p:nvPr/>
        </p:nvCxnSpPr>
        <p:spPr bwMode="auto">
          <a:xfrm>
            <a:off x="7742238" y="4697413"/>
            <a:ext cx="9525" cy="10636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0" name="Straight Connector 59"/>
          <p:cNvCxnSpPr/>
          <p:nvPr/>
        </p:nvCxnSpPr>
        <p:spPr bwMode="auto">
          <a:xfrm>
            <a:off x="6873875" y="5335588"/>
            <a:ext cx="196850" cy="163512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0" name="Straight Connector 59"/>
          <p:cNvCxnSpPr/>
          <p:nvPr/>
        </p:nvCxnSpPr>
        <p:spPr bwMode="auto">
          <a:xfrm>
            <a:off x="7253288" y="5505450"/>
            <a:ext cx="177800" cy="144463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1" name="Straight Connector 59"/>
          <p:cNvCxnSpPr/>
          <p:nvPr/>
        </p:nvCxnSpPr>
        <p:spPr bwMode="auto">
          <a:xfrm>
            <a:off x="6519863" y="5053013"/>
            <a:ext cx="196850" cy="177800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3" name="Straight Connector 59"/>
          <p:cNvCxnSpPr/>
          <p:nvPr/>
        </p:nvCxnSpPr>
        <p:spPr bwMode="auto">
          <a:xfrm>
            <a:off x="6022975" y="4851400"/>
            <a:ext cx="228600" cy="182563"/>
          </a:xfrm>
          <a:prstGeom prst="line">
            <a:avLst/>
          </a:prstGeom>
          <a:ln cap="rnd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70" name="Gerade Verbindung 123"/>
          <p:cNvCxnSpPr>
            <a:cxnSpLocks noChangeShapeType="1"/>
          </p:cNvCxnSpPr>
          <p:nvPr/>
        </p:nvCxnSpPr>
        <p:spPr bwMode="auto">
          <a:xfrm>
            <a:off x="5905500" y="4910138"/>
            <a:ext cx="18891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71" name="Gerade Verbindung 125"/>
          <p:cNvCxnSpPr>
            <a:cxnSpLocks noChangeShapeType="1"/>
          </p:cNvCxnSpPr>
          <p:nvPr/>
        </p:nvCxnSpPr>
        <p:spPr bwMode="auto">
          <a:xfrm flipV="1">
            <a:off x="6094413" y="4700588"/>
            <a:ext cx="0" cy="203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72" name="Gerade Verbindung 129"/>
          <p:cNvCxnSpPr>
            <a:cxnSpLocks noChangeShapeType="1"/>
          </p:cNvCxnSpPr>
          <p:nvPr/>
        </p:nvCxnSpPr>
        <p:spPr bwMode="auto">
          <a:xfrm flipH="1" flipV="1">
            <a:off x="6605588" y="4948238"/>
            <a:ext cx="1587" cy="1857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73" name="Gerade Verbindung 130"/>
          <p:cNvCxnSpPr>
            <a:cxnSpLocks noChangeShapeType="1"/>
          </p:cNvCxnSpPr>
          <p:nvPr/>
        </p:nvCxnSpPr>
        <p:spPr bwMode="auto">
          <a:xfrm>
            <a:off x="6157913" y="4946650"/>
            <a:ext cx="454025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74" name="Gerade Verbindung 135"/>
          <p:cNvCxnSpPr>
            <a:cxnSpLocks noChangeShapeType="1"/>
          </p:cNvCxnSpPr>
          <p:nvPr/>
        </p:nvCxnSpPr>
        <p:spPr bwMode="auto">
          <a:xfrm flipH="1" flipV="1">
            <a:off x="6162675" y="4951413"/>
            <a:ext cx="1588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75" name="Gerade Verbindung 136"/>
          <p:cNvCxnSpPr>
            <a:cxnSpLocks noChangeShapeType="1"/>
          </p:cNvCxnSpPr>
          <p:nvPr/>
        </p:nvCxnSpPr>
        <p:spPr bwMode="auto">
          <a:xfrm>
            <a:off x="6159500" y="5137150"/>
            <a:ext cx="454025" cy="317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76" name="Gerade Verbindung 138"/>
          <p:cNvCxnSpPr>
            <a:cxnSpLocks noChangeShapeType="1"/>
          </p:cNvCxnSpPr>
          <p:nvPr/>
        </p:nvCxnSpPr>
        <p:spPr bwMode="auto">
          <a:xfrm>
            <a:off x="6637338" y="5157788"/>
            <a:ext cx="3079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77" name="Gerade Verbindung 139"/>
          <p:cNvCxnSpPr>
            <a:cxnSpLocks noChangeShapeType="1"/>
          </p:cNvCxnSpPr>
          <p:nvPr/>
        </p:nvCxnSpPr>
        <p:spPr bwMode="auto">
          <a:xfrm flipV="1">
            <a:off x="6638925" y="5162550"/>
            <a:ext cx="3175" cy="23812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78" name="Gerade Verbindung 142"/>
          <p:cNvCxnSpPr>
            <a:cxnSpLocks noChangeShapeType="1"/>
          </p:cNvCxnSpPr>
          <p:nvPr/>
        </p:nvCxnSpPr>
        <p:spPr bwMode="auto">
          <a:xfrm flipV="1">
            <a:off x="6940550" y="5157788"/>
            <a:ext cx="4763" cy="23812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79" name="Gerade Verbindung 145"/>
          <p:cNvCxnSpPr>
            <a:cxnSpLocks noChangeShapeType="1"/>
          </p:cNvCxnSpPr>
          <p:nvPr/>
        </p:nvCxnSpPr>
        <p:spPr bwMode="auto">
          <a:xfrm>
            <a:off x="6632575" y="5400675"/>
            <a:ext cx="307975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80" name="Gerade Verbindung 146"/>
          <p:cNvCxnSpPr>
            <a:cxnSpLocks noChangeShapeType="1"/>
          </p:cNvCxnSpPr>
          <p:nvPr/>
        </p:nvCxnSpPr>
        <p:spPr bwMode="auto">
          <a:xfrm>
            <a:off x="6992938" y="5446713"/>
            <a:ext cx="307975" cy="158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81" name="Gerade Verbindung 148"/>
          <p:cNvCxnSpPr>
            <a:cxnSpLocks noChangeShapeType="1"/>
          </p:cNvCxnSpPr>
          <p:nvPr/>
        </p:nvCxnSpPr>
        <p:spPr bwMode="auto">
          <a:xfrm flipV="1">
            <a:off x="7299325" y="5446713"/>
            <a:ext cx="1588" cy="11112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82" name="Gerade Verbindung 149"/>
          <p:cNvCxnSpPr>
            <a:cxnSpLocks noChangeShapeType="1"/>
          </p:cNvCxnSpPr>
          <p:nvPr/>
        </p:nvCxnSpPr>
        <p:spPr bwMode="auto">
          <a:xfrm>
            <a:off x="6994525" y="5561013"/>
            <a:ext cx="3079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83" name="Gerade Verbindung 153"/>
          <p:cNvCxnSpPr>
            <a:cxnSpLocks noChangeShapeType="1"/>
          </p:cNvCxnSpPr>
          <p:nvPr/>
        </p:nvCxnSpPr>
        <p:spPr bwMode="auto">
          <a:xfrm flipV="1">
            <a:off x="7000875" y="5449888"/>
            <a:ext cx="0" cy="1095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84" name="Gerade Verbindung 154"/>
          <p:cNvCxnSpPr>
            <a:cxnSpLocks noChangeShapeType="1"/>
          </p:cNvCxnSpPr>
          <p:nvPr/>
        </p:nvCxnSpPr>
        <p:spPr bwMode="auto">
          <a:xfrm flipV="1">
            <a:off x="7373938" y="5616575"/>
            <a:ext cx="363537" cy="3175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85" name="Gerade Verbindung 155"/>
          <p:cNvCxnSpPr>
            <a:cxnSpLocks noChangeShapeType="1"/>
          </p:cNvCxnSpPr>
          <p:nvPr/>
        </p:nvCxnSpPr>
        <p:spPr bwMode="auto">
          <a:xfrm flipV="1">
            <a:off x="7375525" y="5621338"/>
            <a:ext cx="0" cy="109537"/>
          </a:xfrm>
          <a:prstGeom prst="line">
            <a:avLst/>
          </a:prstGeom>
          <a:noFill/>
          <a:ln w="9525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86" name="Textfeld 67593"/>
          <p:cNvSpPr txBox="1">
            <a:spLocks noChangeArrowheads="1"/>
          </p:cNvSpPr>
          <p:nvPr/>
        </p:nvSpPr>
        <p:spPr bwMode="auto">
          <a:xfrm>
            <a:off x="-496888" y="5373688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>
              <a:solidFill>
                <a:srgbClr val="333333"/>
              </a:solidFill>
            </a:endParaRPr>
          </a:p>
        </p:txBody>
      </p:sp>
      <p:sp>
        <p:nvSpPr>
          <p:cNvPr id="13387" name="TextBox 130"/>
          <p:cNvSpPr txBox="1">
            <a:spLocks noChangeArrowheads="1"/>
          </p:cNvSpPr>
          <p:nvPr/>
        </p:nvSpPr>
        <p:spPr bwMode="auto">
          <a:xfrm>
            <a:off x="215900" y="1063625"/>
            <a:ext cx="8496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800" dirty="0">
                <a:solidFill>
                  <a:srgbClr val="333333"/>
                </a:solidFill>
              </a:rPr>
              <a:t>Versatile &amp; </a:t>
            </a:r>
            <a:r>
              <a:rPr lang="en-US" sz="2800" dirty="0" smtClean="0">
                <a:solidFill>
                  <a:srgbClr val="333333"/>
                </a:solidFill>
              </a:rPr>
              <a:t>Extensible </a:t>
            </a:r>
            <a:r>
              <a:rPr lang="en-US" sz="2800" dirty="0">
                <a:solidFill>
                  <a:srgbClr val="333333"/>
                </a:solidFill>
              </a:rPr>
              <a:t>DP-Interface </a:t>
            </a:r>
            <a:endParaRPr lang="de-DE" sz="2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8682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54283" y="3169880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smtClean="0">
                <a:solidFill>
                  <a:srgbClr val="FFFFFF"/>
                </a:solidFill>
                <a:latin typeface="Arial"/>
              </a:rPr>
              <a:t>Why </a:t>
            </a:r>
            <a:r>
              <a:rPr lang="en-US" sz="4000" dirty="0" err="1" smtClean="0">
                <a:solidFill>
                  <a:srgbClr val="FFFFFF"/>
                </a:solidFill>
                <a:latin typeface="Arial"/>
              </a:rPr>
              <a:t>SeqAn</a:t>
            </a: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 ?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02440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98450"/>
            <a:ext cx="6859588" cy="428625"/>
          </a:xfrm>
        </p:spPr>
        <p:txBody>
          <a:bodyPr/>
          <a:lstStyle/>
          <a:p>
            <a:r>
              <a:rPr lang="de-DE">
                <a:latin typeface="Arial" charset="0"/>
              </a:rPr>
              <a:t>Unified Alignment Algorithms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54167" y="980660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de-DE" b="1" i="1" dirty="0" err="1">
                <a:solidFill>
                  <a:srgbClr val="FFFFFF"/>
                </a:solidFill>
                <a:latin typeface="Calibri"/>
                <a:cs typeface="Calibri"/>
              </a:rPr>
              <a:t>Configure</a:t>
            </a:r>
            <a:endParaRPr lang="de-DE" b="1" i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57163" y="1536700"/>
            <a:ext cx="8820150" cy="466725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en-US" b="1" dirty="0">
                <a:solidFill>
                  <a:srgbClr val="333333"/>
                </a:solidFill>
                <a:latin typeface="Calibri"/>
                <a:cs typeface="Calibri"/>
              </a:rPr>
              <a:t>Central Configuration   </a:t>
            </a:r>
          </a:p>
          <a:p>
            <a:pPr eaLnBrk="0" hangingPunct="0">
              <a:defRPr/>
            </a:pPr>
            <a:endParaRPr lang="en-US" b="1" dirty="0">
              <a:solidFill>
                <a:srgbClr val="333333"/>
              </a:solidFill>
              <a:latin typeface="Calibri"/>
              <a:cs typeface="Calibri"/>
            </a:endParaRPr>
          </a:p>
          <a:p>
            <a:pPr eaLnBrk="0" hangingPunct="0">
              <a:defRPr/>
            </a:pPr>
            <a:endParaRPr lang="en-US" b="1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15366" name="TextBox 88"/>
          <p:cNvSpPr txBox="1">
            <a:spLocks noChangeArrowheads="1"/>
          </p:cNvSpPr>
          <p:nvPr/>
        </p:nvSpPr>
        <p:spPr bwMode="auto">
          <a:xfrm>
            <a:off x="3554413" y="1557338"/>
            <a:ext cx="39544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err="1" smtClean="0">
                <a:solidFill>
                  <a:srgbClr val="333333"/>
                </a:solidFill>
                <a:latin typeface="Calibri"/>
                <a:cs typeface="Calibri"/>
              </a:rPr>
              <a:t>DPProfile</a:t>
            </a:r>
            <a:r>
              <a:rPr lang="en-US" sz="1600" dirty="0">
                <a:solidFill>
                  <a:srgbClr val="333333"/>
                </a:solidFill>
                <a:latin typeface="Calibri"/>
                <a:cs typeface="Calibri"/>
              </a:rPr>
              <a:t>_</a:t>
            </a:r>
            <a:r>
              <a:rPr lang="en-US" sz="1600" dirty="0" smtClean="0">
                <a:solidFill>
                  <a:srgbClr val="333333"/>
                </a:solidFill>
                <a:latin typeface="Calibri"/>
                <a:cs typeface="Calibri"/>
              </a:rPr>
              <a:t>&lt;</a:t>
            </a:r>
            <a:r>
              <a:rPr lang="en-US" sz="1600" dirty="0" err="1" smtClean="0">
                <a:solidFill>
                  <a:srgbClr val="333333"/>
                </a:solidFill>
                <a:latin typeface="Calibri"/>
                <a:cs typeface="Calibri"/>
              </a:rPr>
              <a:t>TAlgorithm</a:t>
            </a:r>
            <a:r>
              <a:rPr lang="en-US" sz="1600" dirty="0">
                <a:solidFill>
                  <a:srgbClr val="333333"/>
                </a:solidFill>
                <a:latin typeface="Calibri"/>
                <a:cs typeface="Calibri"/>
              </a:rPr>
              <a:t>, </a:t>
            </a:r>
            <a:r>
              <a:rPr lang="en-US" sz="1600" dirty="0" err="1" smtClean="0">
                <a:solidFill>
                  <a:srgbClr val="333333"/>
                </a:solidFill>
                <a:latin typeface="Calibri"/>
                <a:cs typeface="Calibri"/>
              </a:rPr>
              <a:t>TGaps</a:t>
            </a:r>
            <a:r>
              <a:rPr lang="en-US" sz="1600" dirty="0" smtClean="0">
                <a:solidFill>
                  <a:srgbClr val="333333"/>
                </a:solidFill>
                <a:latin typeface="Calibri"/>
                <a:cs typeface="Calibri"/>
              </a:rPr>
              <a:t>, </a:t>
            </a:r>
            <a:r>
              <a:rPr lang="en-US" sz="1600" dirty="0" err="1" smtClean="0">
                <a:solidFill>
                  <a:srgbClr val="333333"/>
                </a:solidFill>
                <a:latin typeface="Calibri"/>
                <a:cs typeface="Calibri"/>
              </a:rPr>
              <a:t>TTrace</a:t>
            </a:r>
            <a:r>
              <a:rPr lang="en-US" sz="1600" dirty="0">
                <a:solidFill>
                  <a:srgbClr val="333333"/>
                </a:solidFill>
                <a:latin typeface="Calibri"/>
                <a:cs typeface="Calibri"/>
              </a:rPr>
              <a:t>&gt;</a:t>
            </a:r>
            <a:endParaRPr lang="de-DE" sz="16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cxnSp>
        <p:nvCxnSpPr>
          <p:cNvPr id="15367" name="Gerade Verbindung mit Pfeil 5"/>
          <p:cNvCxnSpPr>
            <a:cxnSpLocks noChangeShapeType="1"/>
          </p:cNvCxnSpPr>
          <p:nvPr/>
        </p:nvCxnSpPr>
        <p:spPr bwMode="auto">
          <a:xfrm flipV="1">
            <a:off x="2730500" y="1741488"/>
            <a:ext cx="758825" cy="635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Rounded Rectangle 7"/>
          <p:cNvSpPr/>
          <p:nvPr/>
        </p:nvSpPr>
        <p:spPr bwMode="auto">
          <a:xfrm>
            <a:off x="167260" y="3760351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de-DE" b="1" i="1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</a:p>
        </p:txBody>
      </p:sp>
      <p:sp>
        <p:nvSpPr>
          <p:cNvPr id="26" name="Rounded Rectangle 4"/>
          <p:cNvSpPr/>
          <p:nvPr/>
        </p:nvSpPr>
        <p:spPr bwMode="auto">
          <a:xfrm>
            <a:off x="184150" y="4330700"/>
            <a:ext cx="8820150" cy="2216150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en-US" b="1" dirty="0">
                <a:solidFill>
                  <a:srgbClr val="333333"/>
                </a:solidFill>
                <a:latin typeface="Calibri"/>
                <a:cs typeface="Calibri"/>
              </a:rPr>
              <a:t>        </a:t>
            </a:r>
            <a:r>
              <a:rPr lang="en-US" b="1" dirty="0" err="1">
                <a:solidFill>
                  <a:srgbClr val="333333"/>
                </a:solidFill>
                <a:latin typeface="Calibri"/>
                <a:cs typeface="Calibri"/>
              </a:rPr>
              <a:t>Unbanded</a:t>
            </a:r>
            <a:r>
              <a:rPr lang="en-US" b="1" dirty="0">
                <a:solidFill>
                  <a:srgbClr val="333333"/>
                </a:solidFill>
                <a:latin typeface="Calibri"/>
                <a:cs typeface="Calibri"/>
              </a:rPr>
              <a:t> DP-Algorithms		       Banded DP-Algorithms</a:t>
            </a:r>
          </a:p>
          <a:p>
            <a:pPr eaLnBrk="0" hangingPunct="0">
              <a:defRPr/>
            </a:pP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	</a:t>
            </a:r>
          </a:p>
        </p:txBody>
      </p:sp>
      <p:sp>
        <p:nvSpPr>
          <p:cNvPr id="27" name="Rounded Rectangle 7"/>
          <p:cNvSpPr/>
          <p:nvPr/>
        </p:nvSpPr>
        <p:spPr bwMode="auto">
          <a:xfrm>
            <a:off x="159243" y="2216844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en-US" b="1" i="1" dirty="0">
                <a:solidFill>
                  <a:srgbClr val="FFFFFF"/>
                </a:solidFill>
                <a:latin typeface="Calibri"/>
                <a:cs typeface="Calibri"/>
              </a:rPr>
              <a:t>Compile</a:t>
            </a:r>
            <a:endParaRPr lang="de-DE" b="1" i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4"/>
          <p:cNvSpPr/>
          <p:nvPr/>
        </p:nvSpPr>
        <p:spPr bwMode="auto">
          <a:xfrm>
            <a:off x="161925" y="2800350"/>
            <a:ext cx="8820150" cy="706438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… selects code snippets accordingly</a:t>
            </a:r>
          </a:p>
          <a:p>
            <a:pPr eaLnBrk="0" hangingPunct="0">
              <a:defRPr/>
            </a:pP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… generates desired DP-Algorithm</a:t>
            </a:r>
            <a:endParaRPr lang="de-DE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graphicFrame>
        <p:nvGraphicFramePr>
          <p:cNvPr id="2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7671441"/>
              </p:ext>
            </p:extLst>
          </p:nvPr>
        </p:nvGraphicFramePr>
        <p:xfrm>
          <a:off x="1282700" y="4821238"/>
          <a:ext cx="151924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848"/>
                <a:gridCol w="303848"/>
                <a:gridCol w="303848"/>
                <a:gridCol w="303848"/>
                <a:gridCol w="303848"/>
              </a:tblGrid>
              <a:tr h="30480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 marL="91458" marR="91458" marT="45714" marB="45714"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5414" name="Gerade Verbindung mit Pfeil 29"/>
          <p:cNvCxnSpPr>
            <a:cxnSpLocks noChangeShapeType="1"/>
          </p:cNvCxnSpPr>
          <p:nvPr/>
        </p:nvCxnSpPr>
        <p:spPr bwMode="auto">
          <a:xfrm flipH="1">
            <a:off x="1439863" y="4913313"/>
            <a:ext cx="0" cy="1357312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3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534979"/>
              </p:ext>
            </p:extLst>
          </p:nvPr>
        </p:nvGraphicFramePr>
        <p:xfrm>
          <a:off x="5832475" y="4805363"/>
          <a:ext cx="1514475" cy="1514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895"/>
                <a:gridCol w="302895"/>
                <a:gridCol w="302895"/>
                <a:gridCol w="302895"/>
                <a:gridCol w="302895"/>
              </a:tblGrid>
              <a:tr h="302895"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rgbClr val="F2F8FD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 marL="91456" marR="91456" marT="45705" marB="45705">
                    <a:solidFill>
                      <a:schemeClr val="accent1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5453" name="Gerade Verbindung mit Pfeil 46"/>
          <p:cNvCxnSpPr>
            <a:cxnSpLocks noChangeShapeType="1"/>
          </p:cNvCxnSpPr>
          <p:nvPr/>
        </p:nvCxnSpPr>
        <p:spPr bwMode="auto">
          <a:xfrm flipH="1">
            <a:off x="1736725" y="4914900"/>
            <a:ext cx="0" cy="13589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54" name="Gerade Verbindung mit Pfeil 47"/>
          <p:cNvCxnSpPr>
            <a:cxnSpLocks noChangeShapeType="1"/>
          </p:cNvCxnSpPr>
          <p:nvPr/>
        </p:nvCxnSpPr>
        <p:spPr bwMode="auto">
          <a:xfrm flipH="1">
            <a:off x="2044700" y="4914900"/>
            <a:ext cx="0" cy="13589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55" name="Gerade Verbindung mit Pfeil 48"/>
          <p:cNvCxnSpPr>
            <a:cxnSpLocks noChangeShapeType="1"/>
          </p:cNvCxnSpPr>
          <p:nvPr/>
        </p:nvCxnSpPr>
        <p:spPr bwMode="auto">
          <a:xfrm flipH="1">
            <a:off x="2341563" y="4918075"/>
            <a:ext cx="0" cy="1357313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56" name="Gerade Verbindung mit Pfeil 49"/>
          <p:cNvCxnSpPr>
            <a:cxnSpLocks noChangeShapeType="1"/>
          </p:cNvCxnSpPr>
          <p:nvPr/>
        </p:nvCxnSpPr>
        <p:spPr bwMode="auto">
          <a:xfrm flipH="1">
            <a:off x="2643188" y="4919663"/>
            <a:ext cx="0" cy="1357312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57" name="Gerade Verbindung mit Pfeil 50"/>
          <p:cNvCxnSpPr>
            <a:cxnSpLocks noChangeShapeType="1"/>
          </p:cNvCxnSpPr>
          <p:nvPr/>
        </p:nvCxnSpPr>
        <p:spPr bwMode="auto">
          <a:xfrm flipH="1">
            <a:off x="5989638" y="4883150"/>
            <a:ext cx="1587" cy="43815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58" name="Gerade Verbindung mit Pfeil 51"/>
          <p:cNvCxnSpPr>
            <a:cxnSpLocks noChangeShapeType="1"/>
          </p:cNvCxnSpPr>
          <p:nvPr/>
        </p:nvCxnSpPr>
        <p:spPr bwMode="auto">
          <a:xfrm>
            <a:off x="6288088" y="4884738"/>
            <a:ext cx="3175" cy="744537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59" name="Gerade Verbindung mit Pfeil 52"/>
          <p:cNvCxnSpPr>
            <a:cxnSpLocks noChangeShapeType="1"/>
          </p:cNvCxnSpPr>
          <p:nvPr/>
        </p:nvCxnSpPr>
        <p:spPr bwMode="auto">
          <a:xfrm>
            <a:off x="6592888" y="5210175"/>
            <a:ext cx="6350" cy="73342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0" name="Gerade Verbindung mit Pfeil 53"/>
          <p:cNvCxnSpPr>
            <a:cxnSpLocks noChangeShapeType="1"/>
          </p:cNvCxnSpPr>
          <p:nvPr/>
        </p:nvCxnSpPr>
        <p:spPr bwMode="auto">
          <a:xfrm flipH="1">
            <a:off x="6892925" y="5511800"/>
            <a:ext cx="0" cy="731838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61" name="Gerade Verbindung mit Pfeil 54"/>
          <p:cNvCxnSpPr>
            <a:cxnSpLocks noChangeShapeType="1"/>
          </p:cNvCxnSpPr>
          <p:nvPr/>
        </p:nvCxnSpPr>
        <p:spPr bwMode="auto">
          <a:xfrm>
            <a:off x="7188200" y="5826125"/>
            <a:ext cx="7938" cy="4191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98450"/>
            <a:ext cx="6859588" cy="428625"/>
          </a:xfrm>
        </p:spPr>
        <p:txBody>
          <a:bodyPr/>
          <a:lstStyle/>
          <a:p>
            <a:r>
              <a:rPr lang="de-DE">
                <a:latin typeface="Arial" charset="0"/>
              </a:rPr>
              <a:t>Unified Alignment Algorithms</a:t>
            </a:r>
          </a:p>
        </p:txBody>
      </p:sp>
      <p:sp>
        <p:nvSpPr>
          <p:cNvPr id="19" name="Rounded Rectangle 7"/>
          <p:cNvSpPr/>
          <p:nvPr/>
        </p:nvSpPr>
        <p:spPr bwMode="auto">
          <a:xfrm>
            <a:off x="122265" y="911779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de-DE" b="1" i="1" dirty="0" err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lang="de-DE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lang="de-DE" b="1" i="1" dirty="0">
                <a:solidFill>
                  <a:srgbClr val="FFFFFF"/>
                </a:solidFill>
                <a:latin typeface="Calibri"/>
                <a:cs typeface="Calibri"/>
              </a:rPr>
              <a:t> ...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8700" y="3876765"/>
            <a:ext cx="7487563" cy="1106713"/>
            <a:chOff x="149586" y="3737429"/>
            <a:chExt cx="7261939" cy="1106713"/>
          </a:xfrm>
        </p:grpSpPr>
        <p:sp>
          <p:nvSpPr>
            <p:cNvPr id="103" name="Abgerundetes Rechteck 14"/>
            <p:cNvSpPr/>
            <p:nvPr/>
          </p:nvSpPr>
          <p:spPr bwMode="auto">
            <a:xfrm>
              <a:off x="149586" y="3737429"/>
              <a:ext cx="7204320" cy="1106713"/>
            </a:xfrm>
            <a:prstGeom prst="roundRect">
              <a:avLst/>
            </a:prstGeom>
            <a:solidFill>
              <a:srgbClr val="DBE5F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mtClean="0">
                <a:solidFill>
                  <a:srgbClr val="333333"/>
                </a:solidFill>
              </a:endParaRPr>
            </a:p>
          </p:txBody>
        </p:sp>
        <p:sp>
          <p:nvSpPr>
            <p:cNvPr id="105" name="Inhaltsplatzhalter 2"/>
            <p:cNvSpPr txBox="1">
              <a:spLocks/>
            </p:cNvSpPr>
            <p:nvPr/>
          </p:nvSpPr>
          <p:spPr bwMode="auto">
            <a:xfrm>
              <a:off x="261037" y="3817032"/>
              <a:ext cx="7150488" cy="999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556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2pPr>
              <a:lvl3pPr marL="723900" indent="-1889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3pPr>
              <a:lvl4pPr marL="10795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4pPr>
              <a:lvl5pPr marL="14351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5pPr>
              <a:lvl6pPr marL="18923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6pPr>
              <a:lvl7pPr marL="23495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7pPr>
              <a:lvl8pPr marL="28067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8pPr>
              <a:lvl9pPr marL="32639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de-DE" sz="1600" dirty="0" err="1" smtClean="0">
                  <a:latin typeface="Arial"/>
                </a:rPr>
                <a:t>Banded</a:t>
              </a:r>
              <a:r>
                <a:rPr lang="de-DE" sz="1600" dirty="0" smtClean="0">
                  <a:latin typeface="Arial"/>
                </a:rPr>
                <a:t> Smith-Waterman </a:t>
              </a:r>
              <a:r>
                <a:rPr lang="de-DE" sz="1600" dirty="0" err="1" smtClean="0">
                  <a:latin typeface="Arial"/>
                </a:rPr>
                <a:t>with</a:t>
              </a:r>
              <a:r>
                <a:rPr lang="de-DE" sz="1600" dirty="0" smtClean="0">
                  <a:latin typeface="Arial"/>
                </a:rPr>
                <a:t> Affine Gap </a:t>
              </a:r>
              <a:r>
                <a:rPr lang="de-DE" sz="1600" dirty="0" err="1" smtClean="0">
                  <a:latin typeface="Arial"/>
                </a:rPr>
                <a:t>Costs</a:t>
              </a:r>
              <a:r>
                <a:rPr lang="de-DE" sz="1600" dirty="0" smtClean="0">
                  <a:latin typeface="Arial"/>
                </a:rPr>
                <a:t>:</a:t>
              </a:r>
            </a:p>
            <a:p>
              <a:r>
                <a:rPr lang="de-DE" sz="1600" dirty="0" smtClean="0">
                  <a:solidFill>
                    <a:srgbClr val="008000"/>
                  </a:solidFill>
                  <a:latin typeface="News Gothic MT"/>
                  <a:cs typeface="News Gothic MT"/>
                </a:rPr>
                <a:t>    </a:t>
              </a:r>
              <a:r>
                <a:rPr lang="de-DE" sz="1600" b="1" dirty="0" err="1" smtClean="0">
                  <a:solidFill>
                    <a:srgbClr val="008000"/>
                  </a:solidFill>
                  <a:latin typeface="Courier New"/>
                  <a:cs typeface="Courier New"/>
                </a:rPr>
                <a:t>DPBand</a:t>
              </a:r>
              <a:r>
                <a:rPr lang="de-DE" sz="1600" b="1" dirty="0" smtClean="0">
                  <a:solidFill>
                    <a:srgbClr val="008000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</a:t>
              </a:r>
              <a:r>
                <a:rPr lang="de-DE" sz="1600" b="1" dirty="0" err="1" smtClean="0">
                  <a:solidFill>
                    <a:srgbClr val="660066"/>
                  </a:solidFill>
                  <a:latin typeface="Courier New"/>
                  <a:cs typeface="Courier New"/>
                </a:rPr>
                <a:t>BandOn</a:t>
              </a:r>
              <a:r>
                <a:rPr lang="de-DE" sz="1600" dirty="0" smtClean="0">
                  <a:latin typeface="Courier New"/>
                  <a:cs typeface="Courier New"/>
                </a:rPr>
                <a:t>&gt;(</a:t>
              </a:r>
              <a:r>
                <a:rPr lang="de-DE" sz="1600" dirty="0" err="1" smtClean="0">
                  <a:solidFill>
                    <a:srgbClr val="333333"/>
                  </a:solidFill>
                  <a:latin typeface="Courier New"/>
                  <a:cs typeface="Courier New"/>
                </a:rPr>
                <a:t>lowerDiag</a:t>
              </a:r>
              <a:r>
                <a:rPr lang="de-DE" sz="1600" dirty="0" smtClean="0">
                  <a:latin typeface="Courier New"/>
                  <a:cs typeface="Courier New"/>
                </a:rPr>
                <a:t>, </a:t>
              </a:r>
              <a:r>
                <a:rPr lang="de-DE" sz="1600" dirty="0" err="1" smtClean="0">
                  <a:solidFill>
                    <a:srgbClr val="333333"/>
                  </a:solidFill>
                  <a:latin typeface="Courier New"/>
                  <a:cs typeface="Courier New"/>
                </a:rPr>
                <a:t>upperDiag</a:t>
              </a:r>
              <a:r>
                <a:rPr lang="de-DE" sz="1600" dirty="0" smtClean="0">
                  <a:latin typeface="Courier New"/>
                  <a:cs typeface="Courier New"/>
                </a:rPr>
                <a:t>),</a:t>
              </a:r>
            </a:p>
            <a:p>
              <a:r>
                <a:rPr lang="de-DE" sz="1600" dirty="0" smtClean="0">
                  <a:solidFill>
                    <a:srgbClr val="008000"/>
                  </a:solidFill>
                  <a:latin typeface="Courier New"/>
                  <a:cs typeface="Courier New"/>
                </a:rPr>
                <a:t>  </a:t>
              </a:r>
              <a:r>
                <a:rPr lang="de-DE" sz="1600" b="1" dirty="0" err="1" smtClean="0">
                  <a:solidFill>
                    <a:srgbClr val="008000"/>
                  </a:solidFill>
                  <a:latin typeface="Courier New"/>
                  <a:cs typeface="Courier New"/>
                </a:rPr>
                <a:t>DPProfile</a:t>
              </a:r>
              <a:r>
                <a:rPr lang="de-DE" sz="1600" b="1" dirty="0" smtClean="0">
                  <a:solidFill>
                    <a:srgbClr val="008000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</a:t>
              </a:r>
              <a:r>
                <a:rPr lang="de-DE" sz="1600" b="1" dirty="0" err="1" smtClean="0">
                  <a:solidFill>
                    <a:srgbClr val="64450B"/>
                  </a:solidFill>
                  <a:latin typeface="Courier New"/>
                  <a:cs typeface="Courier New"/>
                </a:rPr>
                <a:t>LocalAlignment</a:t>
              </a:r>
              <a:r>
                <a:rPr lang="de-DE" sz="1600" b="1" dirty="0" smtClean="0">
                  <a:solidFill>
                    <a:srgbClr val="64450B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&lt;&gt;, </a:t>
              </a:r>
              <a:r>
                <a:rPr lang="de-DE" sz="1600" b="1" dirty="0" err="1" smtClean="0">
                  <a:solidFill>
                    <a:srgbClr val="660066"/>
                  </a:solidFill>
                  <a:latin typeface="Courier New"/>
                  <a:cs typeface="Courier New"/>
                </a:rPr>
                <a:t>AffineGaps</a:t>
              </a:r>
              <a:r>
                <a:rPr lang="de-DE" sz="1600" dirty="0" smtClean="0">
                  <a:latin typeface="Courier New"/>
                  <a:cs typeface="Courier New"/>
                </a:rPr>
                <a:t>, </a:t>
              </a:r>
              <a:r>
                <a:rPr lang="de-DE" sz="1600" b="1" dirty="0" err="1" smtClean="0">
                  <a:solidFill>
                    <a:srgbClr val="64450B"/>
                  </a:solidFill>
                  <a:latin typeface="Courier New"/>
                  <a:cs typeface="Courier New"/>
                </a:rPr>
                <a:t>TracebackOn</a:t>
              </a:r>
              <a:r>
                <a:rPr lang="de-DE" sz="1600" dirty="0" smtClean="0">
                  <a:latin typeface="Courier New"/>
                  <a:cs typeface="Courier New"/>
                </a:rPr>
                <a:t>&lt;&gt; &gt;</a:t>
              </a: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>
                <a:latin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38700" y="2659014"/>
            <a:ext cx="9174790" cy="1012340"/>
            <a:chOff x="148375" y="2525517"/>
            <a:chExt cx="8683263" cy="1012340"/>
          </a:xfrm>
        </p:grpSpPr>
        <p:sp>
          <p:nvSpPr>
            <p:cNvPr id="102" name="Abgerundetes Rechteck 14"/>
            <p:cNvSpPr/>
            <p:nvPr/>
          </p:nvSpPr>
          <p:spPr bwMode="auto">
            <a:xfrm>
              <a:off x="148375" y="2525517"/>
              <a:ext cx="8402958" cy="1012340"/>
            </a:xfrm>
            <a:prstGeom prst="roundRect">
              <a:avLst/>
            </a:prstGeom>
            <a:solidFill>
              <a:srgbClr val="DBE5F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mtClean="0">
                <a:solidFill>
                  <a:srgbClr val="333333"/>
                </a:solidFill>
              </a:endParaRPr>
            </a:p>
          </p:txBody>
        </p:sp>
        <p:sp>
          <p:nvSpPr>
            <p:cNvPr id="106" name="Inhaltsplatzhalter 2"/>
            <p:cNvSpPr txBox="1">
              <a:spLocks/>
            </p:cNvSpPr>
            <p:nvPr/>
          </p:nvSpPr>
          <p:spPr bwMode="auto">
            <a:xfrm>
              <a:off x="253916" y="2601209"/>
              <a:ext cx="8577722" cy="84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556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2pPr>
              <a:lvl3pPr marL="723900" indent="-1889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3pPr>
              <a:lvl4pPr marL="10795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4pPr>
              <a:lvl5pPr marL="14351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5pPr>
              <a:lvl6pPr marL="18923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6pPr>
              <a:lvl7pPr marL="23495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7pPr>
              <a:lvl8pPr marL="28067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8pPr>
              <a:lvl9pPr marL="32639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de-DE" sz="1600" dirty="0" smtClean="0">
                  <a:latin typeface="Arial"/>
                </a:rPr>
                <a:t>Semi-Global </a:t>
              </a:r>
              <a:r>
                <a:rPr lang="de-DE" sz="1600" dirty="0" err="1" smtClean="0">
                  <a:latin typeface="Arial"/>
                </a:rPr>
                <a:t>Gotoh</a:t>
              </a:r>
              <a:r>
                <a:rPr lang="de-DE" sz="1600" dirty="0" smtClean="0">
                  <a:latin typeface="Arial"/>
                </a:rPr>
                <a:t> </a:t>
              </a:r>
              <a:r>
                <a:rPr lang="de-DE" sz="1600" dirty="0" err="1" smtClean="0">
                  <a:latin typeface="Arial"/>
                </a:rPr>
                <a:t>without</a:t>
              </a:r>
              <a:r>
                <a:rPr lang="de-DE" sz="1600" dirty="0" smtClean="0">
                  <a:latin typeface="Arial"/>
                </a:rPr>
                <a:t> </a:t>
              </a:r>
              <a:r>
                <a:rPr lang="de-DE" sz="1600" dirty="0" err="1" smtClean="0">
                  <a:latin typeface="Arial"/>
                </a:rPr>
                <a:t>Traceback</a:t>
              </a:r>
              <a:r>
                <a:rPr lang="de-DE" sz="1600" dirty="0" smtClean="0">
                  <a:latin typeface="Arial"/>
                </a:rPr>
                <a:t>:</a:t>
              </a:r>
            </a:p>
            <a:p>
              <a:r>
                <a:rPr lang="de-DE" sz="1600" dirty="0" smtClean="0">
                  <a:solidFill>
                    <a:srgbClr val="008000"/>
                  </a:solidFill>
                  <a:latin typeface="Courier New"/>
                  <a:cs typeface="Courier New"/>
                </a:rPr>
                <a:t>  </a:t>
              </a:r>
              <a:r>
                <a:rPr lang="de-DE" sz="1600" b="1" dirty="0" err="1" smtClean="0">
                  <a:solidFill>
                    <a:srgbClr val="008000"/>
                  </a:solidFill>
                  <a:latin typeface="Courier New"/>
                  <a:cs typeface="Courier New"/>
                </a:rPr>
                <a:t>DPProfile</a:t>
              </a:r>
              <a:r>
                <a:rPr lang="de-DE" sz="1600" b="1" dirty="0" smtClean="0">
                  <a:solidFill>
                    <a:srgbClr val="008000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</a:t>
              </a:r>
              <a:r>
                <a:rPr lang="de-DE" sz="1600" b="1" dirty="0" err="1" smtClean="0">
                  <a:solidFill>
                    <a:srgbClr val="64450B"/>
                  </a:solidFill>
                  <a:latin typeface="Courier New"/>
                  <a:cs typeface="Courier New"/>
                </a:rPr>
                <a:t>GlobalAlignment</a:t>
              </a:r>
              <a:r>
                <a:rPr lang="de-DE" sz="1600" b="1" dirty="0" smtClean="0">
                  <a:solidFill>
                    <a:srgbClr val="64450B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</a:t>
              </a:r>
              <a:r>
                <a:rPr lang="de-DE" sz="1600" b="1" dirty="0" err="1" smtClean="0">
                  <a:solidFill>
                    <a:srgbClr val="64450B"/>
                  </a:solidFill>
                  <a:latin typeface="Courier New"/>
                  <a:cs typeface="Courier New"/>
                </a:rPr>
                <a:t>FreeEndGaps</a:t>
              </a:r>
              <a:r>
                <a:rPr lang="de-DE" sz="1600" b="1" dirty="0" smtClean="0">
                  <a:solidFill>
                    <a:srgbClr val="64450B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</a:t>
              </a:r>
              <a:r>
                <a:rPr lang="de-DE" sz="1600" b="1" dirty="0" smtClean="0">
                  <a:solidFill>
                    <a:srgbClr val="660066"/>
                  </a:solidFill>
                  <a:latin typeface="Courier New"/>
                  <a:cs typeface="Courier New"/>
                </a:rPr>
                <a:t>True</a:t>
              </a:r>
              <a:r>
                <a:rPr lang="de-DE" sz="1600" dirty="0" smtClean="0">
                  <a:latin typeface="Courier New"/>
                  <a:cs typeface="Courier New"/>
                </a:rPr>
                <a:t>, </a:t>
              </a:r>
              <a:r>
                <a:rPr lang="de-DE" sz="1600" b="1" dirty="0" err="1" smtClean="0">
                  <a:solidFill>
                    <a:srgbClr val="660066"/>
                  </a:solidFill>
                  <a:latin typeface="Courier New"/>
                  <a:cs typeface="Courier New"/>
                </a:rPr>
                <a:t>False</a:t>
              </a:r>
              <a:r>
                <a:rPr lang="de-DE" sz="1600" dirty="0" smtClean="0">
                  <a:latin typeface="Courier New"/>
                  <a:cs typeface="Courier New"/>
                </a:rPr>
                <a:t>, </a:t>
              </a:r>
              <a:r>
                <a:rPr lang="de-DE" sz="1600" b="1" dirty="0" smtClean="0">
                  <a:solidFill>
                    <a:srgbClr val="660066"/>
                  </a:solidFill>
                  <a:latin typeface="Courier New"/>
                  <a:cs typeface="Courier New"/>
                </a:rPr>
                <a:t>True</a:t>
              </a:r>
              <a:r>
                <a:rPr lang="de-DE" sz="1600" dirty="0" smtClean="0">
                  <a:latin typeface="Courier New"/>
                  <a:cs typeface="Courier New"/>
                </a:rPr>
                <a:t>, </a:t>
              </a:r>
              <a:r>
                <a:rPr lang="de-DE" sz="1600" b="1" dirty="0" err="1" smtClean="0">
                  <a:solidFill>
                    <a:srgbClr val="660066"/>
                  </a:solidFill>
                  <a:latin typeface="Courier New"/>
                  <a:cs typeface="Courier New"/>
                </a:rPr>
                <a:t>False</a:t>
              </a:r>
              <a:r>
                <a:rPr lang="de-DE" sz="1600" dirty="0" smtClean="0">
                  <a:latin typeface="Courier New"/>
                  <a:cs typeface="Courier New"/>
                </a:rPr>
                <a:t>&gt; &gt;,                	          </a:t>
              </a:r>
              <a:r>
                <a:rPr lang="de-DE" sz="1600" b="1" dirty="0" err="1" smtClean="0">
                  <a:solidFill>
                    <a:srgbClr val="660066"/>
                  </a:solidFill>
                  <a:latin typeface="Courier New"/>
                  <a:cs typeface="Courier New"/>
                </a:rPr>
                <a:t>AffineGaps</a:t>
              </a:r>
              <a:r>
                <a:rPr lang="de-DE" sz="1600" dirty="0" smtClean="0">
                  <a:latin typeface="Courier New"/>
                  <a:cs typeface="Courier New"/>
                </a:rPr>
                <a:t>, </a:t>
              </a:r>
              <a:r>
                <a:rPr lang="de-DE" sz="1600" b="1" dirty="0" err="1" smtClean="0">
                  <a:solidFill>
                    <a:srgbClr val="660066"/>
                  </a:solidFill>
                  <a:latin typeface="Courier New"/>
                  <a:cs typeface="Courier New"/>
                </a:rPr>
                <a:t>TracebackOff</a:t>
              </a:r>
              <a:r>
                <a:rPr lang="de-DE" sz="1600" dirty="0" smtClean="0">
                  <a:latin typeface="Courier New"/>
                  <a:cs typeface="Courier New"/>
                </a:rPr>
                <a:t>&gt;</a:t>
              </a: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>
                <a:latin typeface="Arial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8700" y="5188889"/>
            <a:ext cx="8683960" cy="943398"/>
            <a:chOff x="138700" y="5188889"/>
            <a:chExt cx="8254484" cy="943398"/>
          </a:xfrm>
        </p:grpSpPr>
        <p:sp>
          <p:nvSpPr>
            <p:cNvPr id="104" name="Abgerundetes Rechteck 14"/>
            <p:cNvSpPr/>
            <p:nvPr/>
          </p:nvSpPr>
          <p:spPr bwMode="auto">
            <a:xfrm>
              <a:off x="138700" y="5188889"/>
              <a:ext cx="8200967" cy="943398"/>
            </a:xfrm>
            <a:prstGeom prst="roundRect">
              <a:avLst/>
            </a:prstGeom>
            <a:solidFill>
              <a:srgbClr val="DBE5F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mtClean="0">
                <a:solidFill>
                  <a:srgbClr val="333333"/>
                </a:solidFill>
              </a:endParaRPr>
            </a:p>
          </p:txBody>
        </p:sp>
        <p:sp>
          <p:nvSpPr>
            <p:cNvPr id="107" name="Inhaltsplatzhalter 2"/>
            <p:cNvSpPr txBox="1">
              <a:spLocks/>
            </p:cNvSpPr>
            <p:nvPr/>
          </p:nvSpPr>
          <p:spPr bwMode="auto">
            <a:xfrm>
              <a:off x="260051" y="5301105"/>
              <a:ext cx="8133133" cy="699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556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2pPr>
              <a:lvl3pPr marL="723900" indent="-1889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3pPr>
              <a:lvl4pPr marL="10795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4pPr>
              <a:lvl5pPr marL="14351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5pPr>
              <a:lvl6pPr marL="18923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6pPr>
              <a:lvl7pPr marL="23495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7pPr>
              <a:lvl8pPr marL="28067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8pPr>
              <a:lvl9pPr marL="32639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de-DE" sz="1600" dirty="0" smtClean="0">
                  <a:latin typeface="Arial"/>
                </a:rPr>
                <a:t>Split-Breakpoint </a:t>
              </a:r>
              <a:r>
                <a:rPr lang="de-DE" sz="1600" dirty="0" err="1" smtClean="0">
                  <a:latin typeface="Arial"/>
                </a:rPr>
                <a:t>Detection</a:t>
              </a:r>
              <a:r>
                <a:rPr lang="de-DE" sz="1600" dirty="0" smtClean="0">
                  <a:latin typeface="Arial"/>
                </a:rPr>
                <a:t> </a:t>
              </a:r>
              <a:r>
                <a:rPr lang="de-DE" sz="1600" dirty="0" err="1" smtClean="0">
                  <a:latin typeface="Arial"/>
                </a:rPr>
                <a:t>for</a:t>
              </a:r>
              <a:r>
                <a:rPr lang="de-DE" sz="1600" dirty="0" smtClean="0">
                  <a:latin typeface="Arial"/>
                </a:rPr>
                <a:t> </a:t>
              </a:r>
              <a:r>
                <a:rPr lang="de-DE" sz="1600" dirty="0" err="1" smtClean="0">
                  <a:latin typeface="Arial"/>
                </a:rPr>
                <a:t>Right</a:t>
              </a:r>
              <a:r>
                <a:rPr lang="de-DE" sz="1600" dirty="0" smtClean="0">
                  <a:latin typeface="Arial"/>
                </a:rPr>
                <a:t> Anchor:</a:t>
              </a:r>
            </a:p>
            <a:p>
              <a:r>
                <a:rPr lang="de-DE" sz="1600" b="1" dirty="0" smtClean="0">
                  <a:solidFill>
                    <a:srgbClr val="008000"/>
                  </a:solidFill>
                  <a:latin typeface="Courier New"/>
                  <a:cs typeface="Courier New"/>
                </a:rPr>
                <a:t>  </a:t>
              </a:r>
              <a:r>
                <a:rPr lang="de-DE" sz="1600" b="1" dirty="0" err="1" smtClean="0">
                  <a:solidFill>
                    <a:srgbClr val="008000"/>
                  </a:solidFill>
                  <a:latin typeface="Courier New"/>
                  <a:cs typeface="Courier New"/>
                </a:rPr>
                <a:t>DPProfile</a:t>
              </a:r>
              <a:r>
                <a:rPr lang="de-DE" sz="1600" b="1" dirty="0" smtClean="0">
                  <a:solidFill>
                    <a:srgbClr val="008000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</a:t>
              </a:r>
              <a:r>
                <a:rPr lang="de-DE" sz="1600" b="1" dirty="0" err="1" smtClean="0">
                  <a:solidFill>
                    <a:srgbClr val="64450B"/>
                  </a:solidFill>
                  <a:latin typeface="Courier New"/>
                  <a:cs typeface="Courier New"/>
                </a:rPr>
                <a:t>SplitAlignment</a:t>
              </a:r>
              <a:r>
                <a:rPr lang="de-DE" sz="1600" b="1" dirty="0" smtClean="0">
                  <a:solidFill>
                    <a:srgbClr val="64450B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&lt;&gt;, </a:t>
              </a:r>
              <a:r>
                <a:rPr lang="de-DE" sz="1600" b="1" dirty="0" err="1" smtClean="0">
                  <a:solidFill>
                    <a:srgbClr val="660066"/>
                  </a:solidFill>
                  <a:latin typeface="Courier New"/>
                  <a:cs typeface="Courier New"/>
                </a:rPr>
                <a:t>AffineGaps</a:t>
              </a:r>
              <a:r>
                <a:rPr lang="de-DE" sz="1600" dirty="0" smtClean="0">
                  <a:latin typeface="Courier New"/>
                  <a:cs typeface="Courier New"/>
                </a:rPr>
                <a:t>, </a:t>
              </a:r>
              <a:r>
                <a:rPr lang="de-DE" sz="1600" b="1" dirty="0" err="1" smtClean="0">
                  <a:solidFill>
                    <a:srgbClr val="64450B"/>
                  </a:solidFill>
                  <a:latin typeface="Courier New"/>
                  <a:cs typeface="Courier New"/>
                </a:rPr>
                <a:t>TracebackOn</a:t>
              </a:r>
              <a:r>
                <a:rPr lang="de-DE" sz="1600" dirty="0" smtClean="0">
                  <a:latin typeface="Courier New"/>
                  <a:cs typeface="Courier New"/>
                </a:rPr>
                <a:t>&lt;</a:t>
              </a:r>
              <a:r>
                <a:rPr lang="de-DE" sz="1600" b="1" dirty="0" err="1" smtClean="0">
                  <a:solidFill>
                    <a:srgbClr val="660066"/>
                  </a:solidFill>
                  <a:latin typeface="Courier New"/>
                  <a:cs typeface="Courier New"/>
                </a:rPr>
                <a:t>GapsRight</a:t>
              </a:r>
              <a:r>
                <a:rPr lang="de-DE" sz="1600" dirty="0" smtClean="0">
                  <a:latin typeface="Courier New"/>
                  <a:cs typeface="Courier New"/>
                </a:rPr>
                <a:t>&gt; &gt;</a:t>
              </a: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>
                <a:latin typeface="Arial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44834" y="1665935"/>
            <a:ext cx="7825009" cy="916524"/>
            <a:chOff x="2162387" y="3825635"/>
            <a:chExt cx="7660338" cy="916524"/>
          </a:xfrm>
        </p:grpSpPr>
        <p:sp>
          <p:nvSpPr>
            <p:cNvPr id="112" name="Abgerundetes Rechteck 14"/>
            <p:cNvSpPr/>
            <p:nvPr/>
          </p:nvSpPr>
          <p:spPr bwMode="auto">
            <a:xfrm>
              <a:off x="2162387" y="3825635"/>
              <a:ext cx="7347434" cy="769885"/>
            </a:xfrm>
            <a:prstGeom prst="roundRect">
              <a:avLst/>
            </a:prstGeom>
            <a:solidFill>
              <a:srgbClr val="DBE5F1"/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lang="de-DE" smtClean="0">
                <a:solidFill>
                  <a:srgbClr val="333333"/>
                </a:solidFill>
              </a:endParaRPr>
            </a:p>
          </p:txBody>
        </p:sp>
        <p:sp>
          <p:nvSpPr>
            <p:cNvPr id="113" name="Inhaltsplatzhalter 2"/>
            <p:cNvSpPr txBox="1">
              <a:spLocks/>
            </p:cNvSpPr>
            <p:nvPr/>
          </p:nvSpPr>
          <p:spPr bwMode="auto">
            <a:xfrm>
              <a:off x="2267928" y="3901327"/>
              <a:ext cx="7554797" cy="84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3556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2pPr>
              <a:lvl3pPr marL="723900" indent="-1889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3pPr>
              <a:lvl4pPr marL="10795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4pPr>
              <a:lvl5pPr marL="14351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Char char="-"/>
                <a:defRPr>
                  <a:solidFill>
                    <a:srgbClr val="000000"/>
                  </a:solidFill>
                  <a:latin typeface="+mn-lt"/>
                </a:defRPr>
              </a:lvl5pPr>
              <a:lvl6pPr marL="18923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6pPr>
              <a:lvl7pPr marL="23495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7pPr>
              <a:lvl8pPr marL="28067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8pPr>
              <a:lvl9pPr marL="3263900" indent="-176213" algn="l" rtl="0" eaLnBrk="1" fontAlgn="base" hangingPunct="1">
                <a:lnSpc>
                  <a:spcPct val="102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Char char="-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de-DE" sz="1600" dirty="0" err="1">
                  <a:latin typeface="Arial"/>
                </a:rPr>
                <a:t>Needleman</a:t>
              </a:r>
              <a:r>
                <a:rPr lang="de-DE" sz="1600" dirty="0">
                  <a:latin typeface="Arial"/>
                </a:rPr>
                <a:t>-Wunsch </a:t>
              </a:r>
              <a:r>
                <a:rPr lang="de-DE" sz="1600" dirty="0" err="1">
                  <a:latin typeface="Arial"/>
                </a:rPr>
                <a:t>with</a:t>
              </a:r>
              <a:r>
                <a:rPr lang="de-DE" sz="1600" dirty="0">
                  <a:latin typeface="Arial"/>
                </a:rPr>
                <a:t> </a:t>
              </a:r>
              <a:r>
                <a:rPr lang="de-DE" sz="1600" dirty="0" err="1">
                  <a:latin typeface="Arial"/>
                </a:rPr>
                <a:t>Traceback</a:t>
              </a:r>
              <a:r>
                <a:rPr lang="de-DE" sz="1600" dirty="0">
                  <a:latin typeface="Arial"/>
                </a:rPr>
                <a:t>:  </a:t>
              </a:r>
            </a:p>
            <a:p>
              <a:r>
                <a:rPr lang="de-DE" sz="1600" dirty="0">
                  <a:solidFill>
                    <a:srgbClr val="008000"/>
                  </a:solidFill>
                  <a:latin typeface="Courier"/>
                  <a:cs typeface="Courier"/>
                </a:rPr>
                <a:t>  </a:t>
              </a:r>
              <a:r>
                <a:rPr lang="de-DE" sz="1600" b="1" dirty="0" err="1" smtClean="0">
                  <a:solidFill>
                    <a:srgbClr val="008000"/>
                  </a:solidFill>
                  <a:latin typeface="Courier New"/>
                  <a:cs typeface="Courier New"/>
                </a:rPr>
                <a:t>DPProfile</a:t>
              </a:r>
              <a:r>
                <a:rPr lang="de-DE" sz="1600" b="1" dirty="0" smtClean="0">
                  <a:solidFill>
                    <a:srgbClr val="008000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</a:t>
              </a:r>
              <a:r>
                <a:rPr lang="de-DE" sz="1600" b="1" dirty="0" err="1" smtClean="0">
                  <a:solidFill>
                    <a:srgbClr val="64450B"/>
                  </a:solidFill>
                  <a:latin typeface="Courier New"/>
                  <a:cs typeface="Courier New"/>
                </a:rPr>
                <a:t>GlobalAlignment</a:t>
              </a:r>
              <a:r>
                <a:rPr lang="de-DE" sz="1600" b="1" dirty="0" smtClean="0">
                  <a:solidFill>
                    <a:srgbClr val="64450B"/>
                  </a:solidFill>
                  <a:latin typeface="Courier New"/>
                  <a:cs typeface="Courier New"/>
                </a:rPr>
                <a:t>_</a:t>
              </a:r>
              <a:r>
                <a:rPr lang="de-DE" sz="1600" dirty="0" smtClean="0">
                  <a:latin typeface="Courier New"/>
                  <a:cs typeface="Courier New"/>
                </a:rPr>
                <a:t>&lt;</a:t>
              </a:r>
              <a:r>
                <a:rPr lang="de-DE" sz="1600" dirty="0">
                  <a:latin typeface="Courier New"/>
                  <a:cs typeface="Courier New"/>
                </a:rPr>
                <a:t>&gt;, </a:t>
              </a:r>
              <a:r>
                <a:rPr lang="de-DE" sz="1600" b="1" dirty="0" err="1">
                  <a:solidFill>
                    <a:srgbClr val="64450B"/>
                  </a:solidFill>
                  <a:latin typeface="Courier New"/>
                  <a:cs typeface="Courier New"/>
                </a:rPr>
                <a:t>LinearGaps</a:t>
              </a:r>
              <a:r>
                <a:rPr lang="de-DE" sz="1600" dirty="0">
                  <a:latin typeface="Courier New"/>
                  <a:cs typeface="Courier New"/>
                </a:rPr>
                <a:t>, </a:t>
              </a:r>
              <a:r>
                <a:rPr lang="de-DE" sz="1600" b="1" dirty="0" err="1">
                  <a:solidFill>
                    <a:srgbClr val="64450B"/>
                  </a:solidFill>
                  <a:latin typeface="Courier New"/>
                  <a:cs typeface="Courier New"/>
                </a:rPr>
                <a:t>TracebackOn</a:t>
              </a:r>
              <a:r>
                <a:rPr lang="de-DE" sz="1600" dirty="0">
                  <a:latin typeface="Courier New"/>
                  <a:cs typeface="Courier New"/>
                </a:rPr>
                <a:t>&lt;&gt; &gt;</a:t>
              </a: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 smtClean="0">
                <a:latin typeface="Arial"/>
              </a:endParaRPr>
            </a:p>
            <a:p>
              <a:endParaRPr lang="de-DE" sz="1600" dirty="0">
                <a:latin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70790" y="3017657"/>
            <a:ext cx="5189054" cy="95410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René </a:t>
            </a:r>
            <a:r>
              <a:rPr lang="en-US" sz="2800" dirty="0" err="1" smtClean="0"/>
              <a:t>Rahn</a:t>
            </a:r>
            <a:r>
              <a:rPr lang="en-US" sz="2800" dirty="0" smtClean="0"/>
              <a:t>, FU Berlin</a:t>
            </a:r>
          </a:p>
          <a:p>
            <a:pPr algn="ctr"/>
            <a:r>
              <a:rPr lang="en-US" sz="2800" dirty="0" smtClean="0"/>
              <a:t>today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98450"/>
            <a:ext cx="6859588" cy="428625"/>
          </a:xfrm>
        </p:spPr>
        <p:txBody>
          <a:bodyPr/>
          <a:lstStyle/>
          <a:p>
            <a:r>
              <a:rPr lang="de-DE">
                <a:latin typeface="Arial" charset="0"/>
              </a:rPr>
              <a:t>Unified Alignment Algorithms</a:t>
            </a:r>
          </a:p>
        </p:txBody>
      </p:sp>
      <p:sp>
        <p:nvSpPr>
          <p:cNvPr id="19" name="Rounded Rectangle 7"/>
          <p:cNvSpPr/>
          <p:nvPr/>
        </p:nvSpPr>
        <p:spPr bwMode="auto">
          <a:xfrm>
            <a:off x="122265" y="911779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...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slower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?   (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pairwise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>
                <a:solidFill>
                  <a:srgbClr val="FFFFFF"/>
                </a:solidFill>
                <a:latin typeface="Calibri"/>
                <a:cs typeface="Calibri"/>
              </a:rPr>
              <a:t>alignment</a:t>
            </a:r>
            <a:r>
              <a:rPr lang="de-DE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lang="de-DE" b="1" i="1" dirty="0">
                <a:solidFill>
                  <a:srgbClr val="FFFFFF"/>
                </a:solidFill>
                <a:latin typeface="Calibri"/>
                <a:cs typeface="Calibri"/>
              </a:rPr>
              <a:t> 10kb Dengue </a:t>
            </a:r>
            <a:r>
              <a:rPr lang="de-DE" b="1" i="1" dirty="0" err="1">
                <a:solidFill>
                  <a:srgbClr val="FFFFFF"/>
                </a:solidFill>
                <a:latin typeface="Calibri"/>
                <a:cs typeface="Calibri"/>
              </a:rPr>
              <a:t>virus</a:t>
            </a:r>
            <a:r>
              <a:rPr lang="de-DE" b="1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>
                <a:solidFill>
                  <a:srgbClr val="FFFFFF"/>
                </a:solidFill>
                <a:latin typeface="Calibri"/>
                <a:cs typeface="Calibri"/>
              </a:rPr>
              <a:t>sequences</a:t>
            </a:r>
            <a:r>
              <a:rPr lang="de-DE" b="1" i="1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</a:p>
          <a:p>
            <a:pPr eaLnBrk="0" hangingPunct="0">
              <a:defRPr/>
            </a:pPr>
            <a:endParaRPr lang="de-DE" b="1" i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17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19681"/>
              </p:ext>
            </p:extLst>
          </p:nvPr>
        </p:nvGraphicFramePr>
        <p:xfrm>
          <a:off x="1215264" y="1489392"/>
          <a:ext cx="6370234" cy="516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596649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98450"/>
            <a:ext cx="6859588" cy="428625"/>
          </a:xfrm>
        </p:spPr>
        <p:txBody>
          <a:bodyPr/>
          <a:lstStyle/>
          <a:p>
            <a:r>
              <a:rPr lang="de-DE">
                <a:latin typeface="Arial" charset="0"/>
              </a:rPr>
              <a:t>Unified Alignment Algorithms</a:t>
            </a:r>
          </a:p>
        </p:txBody>
      </p:sp>
      <p:sp>
        <p:nvSpPr>
          <p:cNvPr id="19" name="Rounded Rectangle 7"/>
          <p:cNvSpPr/>
          <p:nvPr/>
        </p:nvSpPr>
        <p:spPr bwMode="auto">
          <a:xfrm>
            <a:off x="122265" y="911779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...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slower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?  (affine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alignment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10kb Dengue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virus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sequences</a:t>
            </a:r>
            <a:r>
              <a:rPr lang="de-DE" b="1" i="1" dirty="0" smtClean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lang="de-DE" b="1" i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graphicFrame>
        <p:nvGraphicFramePr>
          <p:cNvPr id="5" name="Diagramm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835252"/>
              </p:ext>
            </p:extLst>
          </p:nvPr>
        </p:nvGraphicFramePr>
        <p:xfrm>
          <a:off x="1763889" y="1646766"/>
          <a:ext cx="5297311" cy="5027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768987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de-DE" dirty="0" smtClean="0"/>
              <a:t>Support </a:t>
            </a:r>
            <a:r>
              <a:rPr lang="de-DE" dirty="0" err="1" smtClean="0"/>
              <a:t>for</a:t>
            </a:r>
            <a:r>
              <a:rPr lang="de-DE" dirty="0" smtClean="0"/>
              <a:t> Common File Formats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54167" y="980660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Important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file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formats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for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HTS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analysis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44322" y="1563346"/>
            <a:ext cx="8820288" cy="3593894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b="1" dirty="0" smtClean="0">
                <a:solidFill>
                  <a:srgbClr val="333333"/>
                </a:solidFill>
                <a:latin typeface="Arial" charset="0"/>
              </a:rPr>
              <a:t>Sequences</a:t>
            </a:r>
          </a:p>
          <a:p>
            <a:pPr eaLnBrk="0" hangingPunct="0">
              <a:tabLst>
                <a:tab pos="177800" algn="l"/>
              </a:tabLst>
            </a:pPr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	FASTA, FASTQ</a:t>
            </a:r>
          </a:p>
          <a:p>
            <a:pPr eaLnBrk="0" hangingPunct="0">
              <a:tabLst>
                <a:tab pos="177800" algn="l"/>
              </a:tabLst>
            </a:pPr>
            <a:r>
              <a:rPr lang="en-US" dirty="0">
                <a:solidFill>
                  <a:srgbClr val="333333"/>
                </a:solidFill>
                <a:latin typeface="Arial" charset="0"/>
              </a:rPr>
              <a:t>	</a:t>
            </a:r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Indexed FASTA (FAI) for random access</a:t>
            </a:r>
          </a:p>
          <a:p>
            <a:pPr eaLnBrk="0" hangingPunct="0">
              <a:tabLst>
                <a:tab pos="177800" algn="l"/>
              </a:tabLst>
            </a:pPr>
            <a:endParaRPr lang="en-US" dirty="0" smtClean="0">
              <a:solidFill>
                <a:srgbClr val="333333"/>
              </a:solidFill>
              <a:latin typeface="Arial" charset="0"/>
            </a:endParaRPr>
          </a:p>
          <a:p>
            <a:pPr eaLnBrk="0" hangingPunct="0">
              <a:tabLst>
                <a:tab pos="177800" algn="l"/>
              </a:tabLst>
            </a:pPr>
            <a:r>
              <a:rPr lang="en-US" b="1" dirty="0" smtClean="0">
                <a:solidFill>
                  <a:srgbClr val="333333"/>
                </a:solidFill>
                <a:latin typeface="Arial" charset="0"/>
              </a:rPr>
              <a:t>Genomic Features</a:t>
            </a:r>
          </a:p>
          <a:p>
            <a:pPr eaLnBrk="0" hangingPunct="0">
              <a:tabLst>
                <a:tab pos="177800" algn="l"/>
              </a:tabLst>
            </a:pPr>
            <a:r>
              <a:rPr lang="en-US" dirty="0">
                <a:solidFill>
                  <a:srgbClr val="333333"/>
                </a:solidFill>
                <a:latin typeface="Arial" charset="0"/>
              </a:rPr>
              <a:t>	</a:t>
            </a:r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GFF 2, GFF 3, GTF, BED</a:t>
            </a:r>
          </a:p>
          <a:p>
            <a:pPr eaLnBrk="0" hangingPunct="0">
              <a:tabLst>
                <a:tab pos="177800" algn="l"/>
              </a:tabLst>
            </a:pPr>
            <a:endParaRPr lang="en-US" dirty="0" smtClean="0">
              <a:solidFill>
                <a:srgbClr val="333333"/>
              </a:solidFill>
              <a:latin typeface="Arial" charset="0"/>
            </a:endParaRPr>
          </a:p>
          <a:p>
            <a:pPr eaLnBrk="0" hangingPunct="0">
              <a:tabLst>
                <a:tab pos="177800" algn="l"/>
              </a:tabLst>
            </a:pPr>
            <a:r>
              <a:rPr lang="en-US" b="1" dirty="0" smtClean="0">
                <a:solidFill>
                  <a:srgbClr val="333333"/>
                </a:solidFill>
                <a:latin typeface="Arial" charset="0"/>
              </a:rPr>
              <a:t>Read Mapping</a:t>
            </a:r>
          </a:p>
          <a:p>
            <a:pPr eaLnBrk="0" hangingPunct="0">
              <a:tabLst>
                <a:tab pos="177800" algn="l"/>
              </a:tabLst>
            </a:pPr>
            <a:r>
              <a:rPr lang="en-US" dirty="0">
                <a:solidFill>
                  <a:srgbClr val="333333"/>
                </a:solidFill>
                <a:latin typeface="Arial" charset="0"/>
              </a:rPr>
              <a:t>	</a:t>
            </a:r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SAM, BAM (plus BAM indices)</a:t>
            </a:r>
          </a:p>
          <a:p>
            <a:pPr eaLnBrk="0" hangingPunct="0">
              <a:tabLst>
                <a:tab pos="177800" algn="l"/>
              </a:tabLst>
            </a:pPr>
            <a:endParaRPr lang="en-US" dirty="0" smtClean="0">
              <a:solidFill>
                <a:srgbClr val="333333"/>
              </a:solidFill>
              <a:latin typeface="Arial" charset="0"/>
            </a:endParaRPr>
          </a:p>
          <a:p>
            <a:pPr eaLnBrk="0" hangingPunct="0">
              <a:tabLst>
                <a:tab pos="177800" algn="l"/>
              </a:tabLst>
            </a:pPr>
            <a:r>
              <a:rPr lang="en-US" b="1" dirty="0" smtClean="0">
                <a:solidFill>
                  <a:srgbClr val="333333"/>
                </a:solidFill>
                <a:latin typeface="Arial" charset="0"/>
              </a:rPr>
              <a:t>Variants</a:t>
            </a:r>
          </a:p>
          <a:p>
            <a:pPr eaLnBrk="0" hangingPunct="0">
              <a:tabLst>
                <a:tab pos="177800" algn="l"/>
              </a:tabLst>
            </a:pPr>
            <a:r>
              <a:rPr lang="en-US" dirty="0">
                <a:solidFill>
                  <a:srgbClr val="333333"/>
                </a:solidFill>
                <a:latin typeface="Arial" charset="0"/>
              </a:rPr>
              <a:t>	</a:t>
            </a:r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VCF</a:t>
            </a:r>
            <a:endParaRPr lang="de-DE" dirty="0" smtClean="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32" name="Rounded Rectangle 7"/>
          <p:cNvSpPr/>
          <p:nvPr/>
        </p:nvSpPr>
        <p:spPr bwMode="auto">
          <a:xfrm>
            <a:off x="144322" y="5254910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b="1" i="1" dirty="0" smtClean="0">
                <a:solidFill>
                  <a:srgbClr val="FFFFFF"/>
                </a:solidFill>
                <a:latin typeface="Arial" charset="0"/>
              </a:rPr>
              <a:t>… or write your own parser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3" name="Rounded Rectangle 4"/>
          <p:cNvSpPr/>
          <p:nvPr/>
        </p:nvSpPr>
        <p:spPr bwMode="auto">
          <a:xfrm>
            <a:off x="134477" y="5818542"/>
            <a:ext cx="8820288" cy="706888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Tutorials and helper routines for writing your own parsers.</a:t>
            </a:r>
            <a:endParaRPr lang="de-DE" dirty="0" smtClean="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34" name="TextBox 88"/>
          <p:cNvSpPr txBox="1"/>
          <p:nvPr/>
        </p:nvSpPr>
        <p:spPr>
          <a:xfrm>
            <a:off x="4644010" y="1616268"/>
            <a:ext cx="4176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SequenceStream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ss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(“file.fa.gz”);</a:t>
            </a:r>
          </a:p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while (!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atEnd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ss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readRecord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(id,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seq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ss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&lt;&lt; id &lt;&lt; '\t' &lt;&lt;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seq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&lt;&lt; '\n';</a:t>
            </a:r>
          </a:p>
          <a:p>
            <a:pPr eaLnBrk="0" hangingPunct="0"/>
            <a:r>
              <a:rPr lang="en-US" sz="1600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de-DE" sz="1600" dirty="0">
              <a:solidFill>
                <a:srgbClr val="333333"/>
              </a:solidFill>
            </a:endParaRPr>
          </a:p>
        </p:txBody>
      </p:sp>
      <p:sp>
        <p:nvSpPr>
          <p:cNvPr id="36" name="TextBox 88"/>
          <p:cNvSpPr txBox="1"/>
          <p:nvPr/>
        </p:nvSpPr>
        <p:spPr>
          <a:xfrm>
            <a:off x="4661723" y="3284980"/>
            <a:ext cx="41760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BamStream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bs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(“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file.bam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”);</a:t>
            </a:r>
          </a:p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while (!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atEnd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bs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readRecord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(record,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bs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record.qName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&lt;&lt; '\t' &lt;&lt;</a:t>
            </a:r>
          </a:p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1600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record.pos</a:t>
            </a:r>
            <a:r>
              <a:rPr lang="en-US" sz="16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&lt;&lt; '\n’;</a:t>
            </a:r>
          </a:p>
          <a:p>
            <a:pPr eaLnBrk="0" hangingPunct="0"/>
            <a:r>
              <a:rPr lang="en-US" sz="1600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de-DE" sz="1600" dirty="0">
              <a:solidFill>
                <a:srgbClr val="3333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70790" y="3017657"/>
            <a:ext cx="5189054" cy="95410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Manuel </a:t>
            </a:r>
            <a:r>
              <a:rPr lang="en-US" sz="2800" dirty="0" err="1" smtClean="0"/>
              <a:t>Holtgrewe</a:t>
            </a:r>
            <a:r>
              <a:rPr lang="en-US" sz="2800" dirty="0" smtClean="0"/>
              <a:t>, FU Berlin</a:t>
            </a:r>
          </a:p>
          <a:p>
            <a:pPr algn="ctr"/>
            <a:r>
              <a:rPr lang="en-US" sz="2800" dirty="0" smtClean="0"/>
              <a:t>today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294420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4"/>
          <p:cNvSpPr/>
          <p:nvPr/>
        </p:nvSpPr>
        <p:spPr bwMode="auto">
          <a:xfrm>
            <a:off x="118419" y="2292994"/>
            <a:ext cx="8820150" cy="4081832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/>
          <a:lstStyle/>
          <a:p>
            <a:pPr eaLnBrk="0" hangingPunct="0">
              <a:defRPr/>
            </a:pPr>
            <a:endParaRPr lang="en-US" sz="1600" b="1" dirty="0">
              <a:solidFill>
                <a:srgbClr val="333333"/>
              </a:solidFill>
              <a:latin typeface="Arial" charset="0"/>
            </a:endParaRPr>
          </a:p>
          <a:p>
            <a:pPr eaLnBrk="0" hangingPunct="0">
              <a:defRPr/>
            </a:pPr>
            <a:endParaRPr lang="en-US" sz="1600" b="1" dirty="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4313358" y="5007204"/>
            <a:ext cx="224118" cy="127000"/>
          </a:xfrm>
          <a:prstGeom prst="rect">
            <a:avLst/>
          </a:prstGeom>
          <a:solidFill>
            <a:srgbClr val="A3D7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04441"/>
            <a:ext cx="8642350" cy="428625"/>
          </a:xfrm>
        </p:spPr>
        <p:txBody>
          <a:bodyPr/>
          <a:lstStyle/>
          <a:p>
            <a:r>
              <a:rPr lang="en-US" dirty="0" err="1" smtClean="0"/>
              <a:t>Journaled</a:t>
            </a:r>
            <a:r>
              <a:rPr lang="en-US" dirty="0" smtClean="0"/>
              <a:t> Sequences</a:t>
            </a:r>
          </a:p>
        </p:txBody>
      </p:sp>
      <p:sp>
        <p:nvSpPr>
          <p:cNvPr id="5" name="TextBox 130"/>
          <p:cNvSpPr txBox="1">
            <a:spLocks noChangeArrowheads="1"/>
          </p:cNvSpPr>
          <p:nvPr/>
        </p:nvSpPr>
        <p:spPr bwMode="auto">
          <a:xfrm>
            <a:off x="215900" y="973721"/>
            <a:ext cx="84963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800" dirty="0" smtClean="0">
                <a:solidFill>
                  <a:srgbClr val="333333"/>
                </a:solidFill>
              </a:rPr>
              <a:t>Store Multiple Genomes</a:t>
            </a:r>
            <a:endParaRPr lang="de-DE" sz="2800" dirty="0">
              <a:solidFill>
                <a:srgbClr val="333333"/>
              </a:solidFill>
            </a:endParaRPr>
          </a:p>
        </p:txBody>
      </p:sp>
      <p:sp>
        <p:nvSpPr>
          <p:cNvPr id="7" name="Rounded Rectangle 7"/>
          <p:cNvSpPr/>
          <p:nvPr/>
        </p:nvSpPr>
        <p:spPr bwMode="auto">
          <a:xfrm>
            <a:off x="110170" y="1665923"/>
            <a:ext cx="88202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/>
          <a:lstStyle/>
          <a:p>
            <a:pPr eaLnBrk="0" hangingPunct="0">
              <a:defRPr/>
            </a:pP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Save Storage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Capacities</a:t>
            </a:r>
            <a:endParaRPr lang="de-DE" b="1" i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" name="Abgerundetes Rechteck 1"/>
          <p:cNvSpPr/>
          <p:nvPr/>
        </p:nvSpPr>
        <p:spPr bwMode="auto">
          <a:xfrm>
            <a:off x="3707769" y="4553197"/>
            <a:ext cx="4338097" cy="146095"/>
          </a:xfrm>
          <a:prstGeom prst="roundRect">
            <a:avLst/>
          </a:prstGeom>
          <a:solidFill>
            <a:srgbClr val="07254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199936" y="2511853"/>
            <a:ext cx="5529388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StringSet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&lt;</a:t>
            </a: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TJournaled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, Owner&lt;</a:t>
            </a: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JournalSet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&gt; &gt; set;</a:t>
            </a: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setGlobalReference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(set, </a:t>
            </a: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refSeq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appendValue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(set, seq1);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33333"/>
                </a:solidFill>
                <a:latin typeface="Consolas"/>
                <a:cs typeface="Consolas"/>
              </a:rPr>
              <a:t>j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oin(set, </a:t>
            </a: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idx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, </a:t>
            </a: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JoinConfig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&lt;&gt;());</a:t>
            </a:r>
            <a:endParaRPr lang="en-US" sz="1600" dirty="0">
              <a:solidFill>
                <a:srgbClr val="333333"/>
              </a:solidFill>
              <a:latin typeface="Consolas"/>
              <a:cs typeface="Consolas"/>
            </a:endParaRPr>
          </a:p>
        </p:txBody>
      </p:sp>
      <p:sp>
        <p:nvSpPr>
          <p:cNvPr id="8" name="Wolkenförmige Legende 7"/>
          <p:cNvSpPr/>
          <p:nvPr/>
        </p:nvSpPr>
        <p:spPr bwMode="auto">
          <a:xfrm>
            <a:off x="3812822" y="3196616"/>
            <a:ext cx="4975325" cy="687181"/>
          </a:xfrm>
          <a:prstGeom prst="cloudCallout">
            <a:avLst>
              <a:gd name="adj1" fmla="val -90081"/>
              <a:gd name="adj2" fmla="val -724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String&lt;</a:t>
            </a: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Dna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, </a:t>
            </a: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Journaled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&lt;</a:t>
            </a:r>
            <a:r>
              <a:rPr lang="en-US" sz="1600" dirty="0" err="1" smtClean="0">
                <a:solidFill>
                  <a:srgbClr val="333333"/>
                </a:solidFill>
                <a:latin typeface="Consolas"/>
                <a:cs typeface="Consolas"/>
              </a:rPr>
              <a:t>Alloc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&lt;&gt;</a:t>
            </a:r>
            <a:r>
              <a:rPr lang="en-US" sz="160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lang="en-US" sz="1600" dirty="0" smtClean="0">
                <a:solidFill>
                  <a:srgbClr val="333333"/>
                </a:solidFill>
                <a:latin typeface="Consolas"/>
                <a:cs typeface="Consolas"/>
              </a:rPr>
              <a:t>&gt; &gt;</a:t>
            </a:r>
          </a:p>
        </p:txBody>
      </p:sp>
      <p:sp>
        <p:nvSpPr>
          <p:cNvPr id="11" name="Abgerundetes Rechteck 10"/>
          <p:cNvSpPr/>
          <p:nvPr/>
        </p:nvSpPr>
        <p:spPr bwMode="auto">
          <a:xfrm>
            <a:off x="3693534" y="4999988"/>
            <a:ext cx="4466642" cy="151028"/>
          </a:xfrm>
          <a:prstGeom prst="roundRect">
            <a:avLst/>
          </a:prstGeom>
          <a:noFill/>
          <a:ln w="28575" cap="flat" cmpd="sng" algn="ctr">
            <a:solidFill>
              <a:srgbClr val="06254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5750699" y="5017661"/>
            <a:ext cx="224118" cy="116541"/>
          </a:xfrm>
          <a:prstGeom prst="rect">
            <a:avLst/>
          </a:prstGeom>
          <a:solidFill>
            <a:srgbClr val="A3D7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7009813" y="5015847"/>
            <a:ext cx="115688" cy="11515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366276" y="5381846"/>
            <a:ext cx="132291" cy="132426"/>
          </a:xfrm>
          <a:prstGeom prst="rect">
            <a:avLst/>
          </a:prstGeom>
          <a:solidFill>
            <a:srgbClr val="A3D7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3708355" y="5374631"/>
            <a:ext cx="4378550" cy="156692"/>
          </a:xfrm>
          <a:prstGeom prst="roundRect">
            <a:avLst/>
          </a:prstGeom>
          <a:noFill/>
          <a:ln w="28575" cap="flat" cmpd="sng" algn="ctr">
            <a:solidFill>
              <a:srgbClr val="06254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5342200" y="5392305"/>
            <a:ext cx="224118" cy="127258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7024634" y="5390490"/>
            <a:ext cx="93308" cy="12907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323378" y="5386079"/>
            <a:ext cx="138398" cy="138776"/>
          </a:xfrm>
          <a:prstGeom prst="rect">
            <a:avLst/>
          </a:prstGeom>
          <a:solidFill>
            <a:srgbClr val="A3D7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4556306" y="5948154"/>
            <a:ext cx="137584" cy="127134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3710245" y="5940939"/>
            <a:ext cx="4319492" cy="146868"/>
          </a:xfrm>
          <a:prstGeom prst="roundRect">
            <a:avLst/>
          </a:prstGeom>
          <a:noFill/>
          <a:ln w="28575" cap="flat" cmpd="sng" algn="ctr">
            <a:solidFill>
              <a:srgbClr val="06254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5344090" y="5951038"/>
            <a:ext cx="139134" cy="124115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7026524" y="5956798"/>
            <a:ext cx="115688" cy="115153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5752139" y="5958900"/>
            <a:ext cx="258623" cy="122394"/>
          </a:xfrm>
          <a:prstGeom prst="rect">
            <a:avLst/>
          </a:prstGeom>
          <a:solidFill>
            <a:srgbClr val="A3D73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600" smtClean="0">
              <a:solidFill>
                <a:srgbClr val="333333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671055" y="5526891"/>
            <a:ext cx="430887" cy="50148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600" dirty="0" smtClean="0">
                <a:solidFill>
                  <a:srgbClr val="333333"/>
                </a:solidFill>
                <a:latin typeface="Wingdings"/>
                <a:ea typeface="Wingdings"/>
                <a:cs typeface="Wingdings"/>
                <a:sym typeface="Wingdings"/>
              </a:rPr>
              <a:t></a:t>
            </a:r>
            <a:endParaRPr lang="en-US" sz="1600" dirty="0">
              <a:solidFill>
                <a:srgbClr val="333333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138609" y="4895148"/>
            <a:ext cx="497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33333"/>
                </a:solidFill>
              </a:rPr>
              <a:t>G</a:t>
            </a:r>
            <a:r>
              <a:rPr lang="en-US" sz="1600" baseline="-25000" dirty="0" smtClean="0">
                <a:solidFill>
                  <a:srgbClr val="333333"/>
                </a:solidFill>
              </a:rPr>
              <a:t>1</a:t>
            </a:r>
            <a:r>
              <a:rPr lang="en-US" sz="1600" dirty="0" smtClean="0">
                <a:solidFill>
                  <a:srgbClr val="333333"/>
                </a:solidFill>
              </a:rPr>
              <a:t>:</a:t>
            </a:r>
            <a:endParaRPr lang="en-US" sz="1600" dirty="0">
              <a:solidFill>
                <a:srgbClr val="333333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3142842" y="5269799"/>
            <a:ext cx="497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33333"/>
                </a:solidFill>
              </a:rPr>
              <a:t>G</a:t>
            </a:r>
            <a:r>
              <a:rPr lang="en-US" sz="1600" baseline="-25000" dirty="0" smtClean="0">
                <a:solidFill>
                  <a:srgbClr val="333333"/>
                </a:solidFill>
              </a:rPr>
              <a:t>2</a:t>
            </a:r>
            <a:r>
              <a:rPr lang="en-US" sz="1600" dirty="0" smtClean="0">
                <a:solidFill>
                  <a:srgbClr val="333333"/>
                </a:solidFill>
              </a:rPr>
              <a:t>:</a:t>
            </a:r>
            <a:endParaRPr lang="en-US" sz="1600" dirty="0">
              <a:solidFill>
                <a:srgbClr val="333333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3136492" y="5834948"/>
            <a:ext cx="700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33333"/>
                </a:solidFill>
              </a:rPr>
              <a:t>G</a:t>
            </a:r>
            <a:r>
              <a:rPr lang="en-US" sz="1600" baseline="-25000" dirty="0" smtClean="0">
                <a:solidFill>
                  <a:srgbClr val="333333"/>
                </a:solidFill>
              </a:rPr>
              <a:t>N</a:t>
            </a:r>
            <a:r>
              <a:rPr lang="en-US" sz="1600" dirty="0" smtClean="0">
                <a:solidFill>
                  <a:srgbClr val="333333"/>
                </a:solidFill>
              </a:rPr>
              <a:t>:</a:t>
            </a:r>
            <a:endParaRPr lang="en-US" sz="1600" dirty="0">
              <a:solidFill>
                <a:srgbClr val="333333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3142843" y="4476047"/>
            <a:ext cx="599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333333"/>
                </a:solidFill>
              </a:rPr>
              <a:t>Ref:</a:t>
            </a:r>
            <a:endParaRPr lang="en-US" sz="1600" dirty="0">
              <a:solidFill>
                <a:srgbClr val="333333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3188205" y="5531124"/>
            <a:ext cx="430887" cy="501488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600" dirty="0" smtClean="0">
                <a:solidFill>
                  <a:srgbClr val="333333"/>
                </a:solidFill>
                <a:latin typeface="Wingdings"/>
                <a:ea typeface="Wingdings"/>
                <a:cs typeface="Wingdings"/>
                <a:sym typeface="Wingdings"/>
              </a:rPr>
              <a:t></a:t>
            </a:r>
            <a:endParaRPr lang="en-US" sz="1600" dirty="0">
              <a:solidFill>
                <a:srgbClr val="3333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Main </a:t>
            </a: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793395" y="2390683"/>
            <a:ext cx="5441757" cy="169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1793395" y="2897143"/>
            <a:ext cx="5441757" cy="1693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93396" y="3388209"/>
            <a:ext cx="5441756" cy="169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793395" y="3885468"/>
            <a:ext cx="5441757" cy="169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243062" y="2267652"/>
            <a:ext cx="7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s</a:t>
            </a:r>
            <a:r>
              <a:rPr lang="en-US" baseline="30000" dirty="0" smtClean="0">
                <a:solidFill>
                  <a:prstClr val="black"/>
                </a:solidFill>
                <a:latin typeface="Andale Mono"/>
                <a:cs typeface="Andale Mono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:</a:t>
            </a:r>
            <a:endParaRPr lang="en-US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23272" y="1197731"/>
            <a:ext cx="722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Process multiple sequences with sequential algorithm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260766" y="2757177"/>
            <a:ext cx="7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s</a:t>
            </a:r>
            <a:r>
              <a:rPr lang="en-US" baseline="30000" dirty="0" smtClean="0">
                <a:solidFill>
                  <a:prstClr val="black"/>
                </a:solidFill>
                <a:latin typeface="Andale Mono"/>
                <a:cs typeface="Andale Mono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:</a:t>
            </a:r>
            <a:endParaRPr lang="en-US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245372" y="3225152"/>
            <a:ext cx="7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s</a:t>
            </a:r>
            <a:r>
              <a:rPr lang="en-US" baseline="30000" dirty="0">
                <a:solidFill>
                  <a:prstClr val="black"/>
                </a:solidFill>
                <a:latin typeface="Andale Mono"/>
                <a:cs typeface="Andale Mono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:</a:t>
            </a:r>
            <a:endParaRPr lang="en-US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263076" y="3714677"/>
            <a:ext cx="7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s</a:t>
            </a:r>
            <a:r>
              <a:rPr lang="en-US" baseline="30000" dirty="0">
                <a:solidFill>
                  <a:prstClr val="black"/>
                </a:solidFill>
                <a:latin typeface="Andale Mono"/>
                <a:cs typeface="Andale Mono"/>
              </a:rPr>
              <a:t>3</a:t>
            </a: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:</a:t>
            </a:r>
            <a:endParaRPr lang="en-US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333395" y="4394970"/>
            <a:ext cx="800219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prstClr val="black"/>
                </a:solidFill>
                <a:latin typeface="Calibri"/>
              </a:rPr>
              <a:t>…</a:t>
            </a: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Abgerundetes Rechteck 144"/>
          <p:cNvSpPr/>
          <p:nvPr/>
        </p:nvSpPr>
        <p:spPr>
          <a:xfrm>
            <a:off x="1949158" y="2312763"/>
            <a:ext cx="723514" cy="29242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79000"/>
                </a:schemeClr>
              </a:gs>
              <a:gs pos="35000">
                <a:schemeClr val="accent6">
                  <a:tint val="37000"/>
                  <a:satMod val="300000"/>
                  <a:alpha val="79000"/>
                </a:schemeClr>
              </a:gs>
              <a:gs pos="100000">
                <a:schemeClr val="accent6">
                  <a:tint val="15000"/>
                  <a:satMod val="350000"/>
                  <a:alpha val="79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Apple Chancery"/>
              <a:cs typeface="Apple Chancery"/>
            </a:endParaRPr>
          </a:p>
        </p:txBody>
      </p:sp>
      <p:sp>
        <p:nvSpPr>
          <p:cNvPr id="20" name="Abgerundetes Rechteck 144"/>
          <p:cNvSpPr/>
          <p:nvPr/>
        </p:nvSpPr>
        <p:spPr>
          <a:xfrm>
            <a:off x="1908302" y="2814850"/>
            <a:ext cx="723514" cy="29242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79000"/>
                </a:schemeClr>
              </a:gs>
              <a:gs pos="35000">
                <a:schemeClr val="accent6">
                  <a:tint val="37000"/>
                  <a:satMod val="300000"/>
                  <a:alpha val="79000"/>
                </a:schemeClr>
              </a:gs>
              <a:gs pos="100000">
                <a:schemeClr val="accent6">
                  <a:tint val="15000"/>
                  <a:satMod val="350000"/>
                  <a:alpha val="79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Apple Chancery"/>
              <a:cs typeface="Apple Chancery"/>
            </a:endParaRPr>
          </a:p>
        </p:txBody>
      </p:sp>
      <p:sp>
        <p:nvSpPr>
          <p:cNvPr id="21" name="Abgerundetes Rechteck 144"/>
          <p:cNvSpPr/>
          <p:nvPr/>
        </p:nvSpPr>
        <p:spPr>
          <a:xfrm>
            <a:off x="1917505" y="3311773"/>
            <a:ext cx="723514" cy="29242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79000"/>
                </a:schemeClr>
              </a:gs>
              <a:gs pos="35000">
                <a:schemeClr val="accent6">
                  <a:tint val="37000"/>
                  <a:satMod val="300000"/>
                  <a:alpha val="79000"/>
                </a:schemeClr>
              </a:gs>
              <a:gs pos="100000">
                <a:schemeClr val="accent6">
                  <a:tint val="15000"/>
                  <a:satMod val="350000"/>
                  <a:alpha val="79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Apple Chancery"/>
              <a:cs typeface="Apple Chancery"/>
            </a:endParaRPr>
          </a:p>
        </p:txBody>
      </p:sp>
      <p:sp>
        <p:nvSpPr>
          <p:cNvPr id="22" name="Abgerundetes Rechteck 144"/>
          <p:cNvSpPr/>
          <p:nvPr/>
        </p:nvSpPr>
        <p:spPr>
          <a:xfrm>
            <a:off x="1889896" y="3817898"/>
            <a:ext cx="723514" cy="29242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79000"/>
                </a:schemeClr>
              </a:gs>
              <a:gs pos="35000">
                <a:schemeClr val="accent6">
                  <a:tint val="37000"/>
                  <a:satMod val="300000"/>
                  <a:alpha val="79000"/>
                </a:schemeClr>
              </a:gs>
              <a:gs pos="100000">
                <a:schemeClr val="accent6">
                  <a:tint val="15000"/>
                  <a:satMod val="350000"/>
                  <a:alpha val="79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Apple Chancery"/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259114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59 0.00208 L 0.26015 0.00208 C 0.36567 0.00208 0.50052 0.00023 0.50052 -0.00116 L 0.50052 -0.00417 " pathEditMode="relative" rAng="0" ptsTypes="FfFF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59 0.00208 L 0.26015 0.00208 C 0.36567 0.00208 0.50052 0.00023 0.50052 -0.00116 L 0.50052 -0.00417 " pathEditMode="relative" rAng="0" ptsTypes="FfFF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59 0.00208 L 0.26015 0.00208 C 0.36567 0.00208 0.50052 0.00023 0.50052 -0.00116 L 0.50052 -0.00417 " pathEditMode="relative" rAng="0" ptsTypes="FfFF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59 0.00208 L 0.26015 0.00208 C 0.36567 0.00208 0.50052 0.00023 0.50052 -0.00116 L 0.50052 -0.00417 " pathEditMode="relative" rAng="0" ptsTypes="FfFF">
                                      <p:cBhvr>
                                        <p:cTn id="6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8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3" grpId="0"/>
      <p:bldP spid="14" grpId="0"/>
      <p:bldP spid="15" grpId="0"/>
      <p:bldP spid="7" grpId="0"/>
      <p:bldP spid="16" grpId="0" animBg="1"/>
      <p:bldP spid="16" grpId="2" animBg="1"/>
      <p:bldP spid="16" grpId="3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Main </a:t>
            </a: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47804" y="2412476"/>
            <a:ext cx="7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s</a:t>
            </a:r>
            <a:r>
              <a:rPr lang="en-US" baseline="30000" dirty="0" smtClean="0">
                <a:solidFill>
                  <a:prstClr val="black"/>
                </a:solidFill>
                <a:latin typeface="Andale Mono"/>
                <a:cs typeface="Andale Mono"/>
              </a:rPr>
              <a:t>0</a:t>
            </a: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:</a:t>
            </a:r>
            <a:endParaRPr lang="en-US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23272" y="1197731"/>
            <a:ext cx="5373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Process multiple similar sequences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465508" y="2902001"/>
            <a:ext cx="7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s</a:t>
            </a:r>
            <a:r>
              <a:rPr lang="en-US" baseline="30000" dirty="0" smtClean="0">
                <a:solidFill>
                  <a:prstClr val="black"/>
                </a:solidFill>
                <a:latin typeface="Andale Mono"/>
                <a:cs typeface="Andale Mono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:</a:t>
            </a:r>
            <a:endParaRPr lang="en-US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450114" y="3369976"/>
            <a:ext cx="7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s</a:t>
            </a:r>
            <a:r>
              <a:rPr lang="en-US" baseline="30000" dirty="0">
                <a:solidFill>
                  <a:prstClr val="black"/>
                </a:solidFill>
                <a:latin typeface="Andale Mono"/>
                <a:cs typeface="Andale Mono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:</a:t>
            </a:r>
            <a:endParaRPr lang="en-US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467818" y="3859501"/>
            <a:ext cx="70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s</a:t>
            </a:r>
            <a:r>
              <a:rPr lang="en-US" baseline="30000" dirty="0">
                <a:solidFill>
                  <a:prstClr val="black"/>
                </a:solidFill>
                <a:latin typeface="Andale Mono"/>
                <a:cs typeface="Andale Mono"/>
              </a:rPr>
              <a:t>3</a:t>
            </a:r>
            <a:r>
              <a:rPr lang="en-US" dirty="0" smtClean="0">
                <a:solidFill>
                  <a:prstClr val="black"/>
                </a:solidFill>
                <a:latin typeface="Andale Mono"/>
                <a:cs typeface="Andale Mono"/>
              </a:rPr>
              <a:t>:</a:t>
            </a:r>
            <a:endParaRPr lang="en-US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98137" y="2523558"/>
            <a:ext cx="972893" cy="2078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	</a:t>
            </a:r>
          </a:p>
        </p:txBody>
      </p:sp>
      <p:sp>
        <p:nvSpPr>
          <p:cNvPr id="16" name="Rechteck 15"/>
          <p:cNvSpPr/>
          <p:nvPr/>
        </p:nvSpPr>
        <p:spPr>
          <a:xfrm>
            <a:off x="1998137" y="3006685"/>
            <a:ext cx="972893" cy="207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1998137" y="3469273"/>
            <a:ext cx="972893" cy="207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1998137" y="3974715"/>
            <a:ext cx="972893" cy="2078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3543689" y="2523558"/>
            <a:ext cx="1705645" cy="2078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	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3543688" y="3006685"/>
            <a:ext cx="1705645" cy="207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543689" y="3469273"/>
            <a:ext cx="1705644" cy="207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543689" y="3974715"/>
            <a:ext cx="1705644" cy="2078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3092641" y="3006685"/>
            <a:ext cx="332511" cy="207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hteck 26"/>
          <p:cNvSpPr/>
          <p:nvPr/>
        </p:nvSpPr>
        <p:spPr>
          <a:xfrm>
            <a:off x="3092641" y="3974715"/>
            <a:ext cx="332511" cy="2078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Gerade Verbindung 5"/>
          <p:cNvCxnSpPr>
            <a:stCxn id="3" idx="3"/>
            <a:endCxn id="22" idx="1"/>
          </p:cNvCxnSpPr>
          <p:nvPr/>
        </p:nvCxnSpPr>
        <p:spPr>
          <a:xfrm>
            <a:off x="2971030" y="2627467"/>
            <a:ext cx="57265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>
            <a:stCxn id="16" idx="3"/>
            <a:endCxn id="26" idx="1"/>
          </p:cNvCxnSpPr>
          <p:nvPr/>
        </p:nvCxnSpPr>
        <p:spPr>
          <a:xfrm>
            <a:off x="2971030" y="3110594"/>
            <a:ext cx="12161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>
            <a:stCxn id="26" idx="3"/>
            <a:endCxn id="23" idx="1"/>
          </p:cNvCxnSpPr>
          <p:nvPr/>
        </p:nvCxnSpPr>
        <p:spPr>
          <a:xfrm>
            <a:off x="3425152" y="3110594"/>
            <a:ext cx="11853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>
            <a:stCxn id="21" idx="3"/>
            <a:endCxn id="27" idx="1"/>
          </p:cNvCxnSpPr>
          <p:nvPr/>
        </p:nvCxnSpPr>
        <p:spPr>
          <a:xfrm>
            <a:off x="2971030" y="4078624"/>
            <a:ext cx="12161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>
            <a:stCxn id="27" idx="3"/>
            <a:endCxn id="25" idx="1"/>
          </p:cNvCxnSpPr>
          <p:nvPr/>
        </p:nvCxnSpPr>
        <p:spPr>
          <a:xfrm>
            <a:off x="3425152" y="4078624"/>
            <a:ext cx="11853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>
            <a:stCxn id="20" idx="3"/>
            <a:endCxn id="24" idx="1"/>
          </p:cNvCxnSpPr>
          <p:nvPr/>
        </p:nvCxnSpPr>
        <p:spPr>
          <a:xfrm>
            <a:off x="2971030" y="3573182"/>
            <a:ext cx="57265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hteck 42"/>
          <p:cNvSpPr/>
          <p:nvPr/>
        </p:nvSpPr>
        <p:spPr>
          <a:xfrm>
            <a:off x="5442708" y="3469273"/>
            <a:ext cx="155120" cy="207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hteck 43"/>
          <p:cNvSpPr/>
          <p:nvPr/>
        </p:nvSpPr>
        <p:spPr>
          <a:xfrm>
            <a:off x="5434952" y="3974715"/>
            <a:ext cx="170632" cy="2078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5696709" y="3006685"/>
            <a:ext cx="155120" cy="207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6049823" y="2523558"/>
            <a:ext cx="1390072" cy="2078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echteck 46"/>
          <p:cNvSpPr/>
          <p:nvPr/>
        </p:nvSpPr>
        <p:spPr>
          <a:xfrm>
            <a:off x="6049823" y="3006685"/>
            <a:ext cx="1390071" cy="2078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6049823" y="3469273"/>
            <a:ext cx="1390071" cy="2078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6049823" y="3974715"/>
            <a:ext cx="1390071" cy="20781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50" name="Gerade Verbindung 49"/>
          <p:cNvCxnSpPr>
            <a:stCxn id="22" idx="3"/>
            <a:endCxn id="85" idx="1"/>
          </p:cNvCxnSpPr>
          <p:nvPr/>
        </p:nvCxnSpPr>
        <p:spPr>
          <a:xfrm>
            <a:off x="5249334" y="2627467"/>
            <a:ext cx="4473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stCxn id="23" idx="3"/>
            <a:endCxn id="45" idx="1"/>
          </p:cNvCxnSpPr>
          <p:nvPr/>
        </p:nvCxnSpPr>
        <p:spPr>
          <a:xfrm>
            <a:off x="5249333" y="3110594"/>
            <a:ext cx="44737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/>
          <p:cNvCxnSpPr>
            <a:stCxn id="45" idx="3"/>
            <a:endCxn id="47" idx="1"/>
          </p:cNvCxnSpPr>
          <p:nvPr/>
        </p:nvCxnSpPr>
        <p:spPr>
          <a:xfrm>
            <a:off x="5851829" y="3110594"/>
            <a:ext cx="1979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/>
          <p:cNvCxnSpPr>
            <a:stCxn id="43" idx="3"/>
            <a:endCxn id="48" idx="1"/>
          </p:cNvCxnSpPr>
          <p:nvPr/>
        </p:nvCxnSpPr>
        <p:spPr>
          <a:xfrm>
            <a:off x="5597828" y="3573182"/>
            <a:ext cx="45199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>
            <a:stCxn id="24" idx="3"/>
            <a:endCxn id="43" idx="1"/>
          </p:cNvCxnSpPr>
          <p:nvPr/>
        </p:nvCxnSpPr>
        <p:spPr>
          <a:xfrm>
            <a:off x="5249333" y="3573182"/>
            <a:ext cx="1933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/>
          <p:cNvCxnSpPr>
            <a:stCxn id="25" idx="3"/>
            <a:endCxn id="44" idx="1"/>
          </p:cNvCxnSpPr>
          <p:nvPr/>
        </p:nvCxnSpPr>
        <p:spPr>
          <a:xfrm>
            <a:off x="5249333" y="4078624"/>
            <a:ext cx="1856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/>
          <p:cNvCxnSpPr>
            <a:stCxn id="44" idx="3"/>
            <a:endCxn id="49" idx="1"/>
          </p:cNvCxnSpPr>
          <p:nvPr/>
        </p:nvCxnSpPr>
        <p:spPr>
          <a:xfrm>
            <a:off x="5605584" y="4078624"/>
            <a:ext cx="44423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hteck 84"/>
          <p:cNvSpPr/>
          <p:nvPr/>
        </p:nvSpPr>
        <p:spPr>
          <a:xfrm>
            <a:off x="5696709" y="2523558"/>
            <a:ext cx="155120" cy="2078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Gerade Verbindung 87"/>
          <p:cNvCxnSpPr>
            <a:stCxn id="85" idx="3"/>
            <a:endCxn id="46" idx="1"/>
          </p:cNvCxnSpPr>
          <p:nvPr/>
        </p:nvCxnSpPr>
        <p:spPr>
          <a:xfrm>
            <a:off x="5851829" y="2627467"/>
            <a:ext cx="1979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hteck 90"/>
          <p:cNvSpPr/>
          <p:nvPr/>
        </p:nvSpPr>
        <p:spPr>
          <a:xfrm>
            <a:off x="1998136" y="2523558"/>
            <a:ext cx="972893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	</a:t>
            </a:r>
          </a:p>
        </p:txBody>
      </p:sp>
      <p:sp>
        <p:nvSpPr>
          <p:cNvPr id="92" name="Rechteck 91"/>
          <p:cNvSpPr/>
          <p:nvPr/>
        </p:nvSpPr>
        <p:spPr>
          <a:xfrm>
            <a:off x="1998136" y="3006685"/>
            <a:ext cx="972893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Rechteck 92"/>
          <p:cNvSpPr/>
          <p:nvPr/>
        </p:nvSpPr>
        <p:spPr>
          <a:xfrm>
            <a:off x="1998136" y="3469273"/>
            <a:ext cx="972893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4" name="Rechteck 93"/>
          <p:cNvSpPr/>
          <p:nvPr/>
        </p:nvSpPr>
        <p:spPr>
          <a:xfrm>
            <a:off x="1998136" y="3974715"/>
            <a:ext cx="972893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3543688" y="2523558"/>
            <a:ext cx="1705645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	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3543687" y="3006685"/>
            <a:ext cx="1705645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3543688" y="3469273"/>
            <a:ext cx="1705644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Rechteck 97"/>
          <p:cNvSpPr/>
          <p:nvPr/>
        </p:nvSpPr>
        <p:spPr>
          <a:xfrm>
            <a:off x="3543688" y="3974715"/>
            <a:ext cx="1705644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9" name="Rechteck 98"/>
          <p:cNvSpPr/>
          <p:nvPr/>
        </p:nvSpPr>
        <p:spPr>
          <a:xfrm>
            <a:off x="3092640" y="3006685"/>
            <a:ext cx="332511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hteck 99"/>
          <p:cNvSpPr/>
          <p:nvPr/>
        </p:nvSpPr>
        <p:spPr>
          <a:xfrm>
            <a:off x="3092640" y="3974715"/>
            <a:ext cx="332511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01" name="Gerade Verbindung 100"/>
          <p:cNvCxnSpPr>
            <a:stCxn id="91" idx="3"/>
            <a:endCxn id="95" idx="1"/>
          </p:cNvCxnSpPr>
          <p:nvPr/>
        </p:nvCxnSpPr>
        <p:spPr>
          <a:xfrm>
            <a:off x="2971029" y="2627467"/>
            <a:ext cx="57265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/>
          <p:cNvCxnSpPr>
            <a:stCxn id="92" idx="3"/>
            <a:endCxn id="99" idx="1"/>
          </p:cNvCxnSpPr>
          <p:nvPr/>
        </p:nvCxnSpPr>
        <p:spPr>
          <a:xfrm>
            <a:off x="2971029" y="3110594"/>
            <a:ext cx="12161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/>
          <p:cNvCxnSpPr>
            <a:stCxn id="99" idx="3"/>
            <a:endCxn id="96" idx="1"/>
          </p:cNvCxnSpPr>
          <p:nvPr/>
        </p:nvCxnSpPr>
        <p:spPr>
          <a:xfrm>
            <a:off x="3425151" y="3110594"/>
            <a:ext cx="11853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/>
          <p:cNvCxnSpPr>
            <a:stCxn id="94" idx="3"/>
            <a:endCxn id="100" idx="1"/>
          </p:cNvCxnSpPr>
          <p:nvPr/>
        </p:nvCxnSpPr>
        <p:spPr>
          <a:xfrm>
            <a:off x="2971029" y="4078624"/>
            <a:ext cx="12161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/>
          <p:cNvCxnSpPr>
            <a:stCxn id="100" idx="3"/>
            <a:endCxn id="98" idx="1"/>
          </p:cNvCxnSpPr>
          <p:nvPr/>
        </p:nvCxnSpPr>
        <p:spPr>
          <a:xfrm>
            <a:off x="3425151" y="4078624"/>
            <a:ext cx="11853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/>
          <p:cNvCxnSpPr>
            <a:stCxn id="93" idx="3"/>
            <a:endCxn id="97" idx="1"/>
          </p:cNvCxnSpPr>
          <p:nvPr/>
        </p:nvCxnSpPr>
        <p:spPr>
          <a:xfrm>
            <a:off x="2971029" y="3573182"/>
            <a:ext cx="57265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hteck 106"/>
          <p:cNvSpPr/>
          <p:nvPr/>
        </p:nvSpPr>
        <p:spPr>
          <a:xfrm>
            <a:off x="5442707" y="3469273"/>
            <a:ext cx="155120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8" name="Rechteck 107"/>
          <p:cNvSpPr/>
          <p:nvPr/>
        </p:nvSpPr>
        <p:spPr>
          <a:xfrm>
            <a:off x="5434951" y="3974715"/>
            <a:ext cx="170632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" name="Rechteck 108"/>
          <p:cNvSpPr/>
          <p:nvPr/>
        </p:nvSpPr>
        <p:spPr>
          <a:xfrm>
            <a:off x="5696708" y="3006685"/>
            <a:ext cx="155120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Rechteck 109"/>
          <p:cNvSpPr/>
          <p:nvPr/>
        </p:nvSpPr>
        <p:spPr>
          <a:xfrm>
            <a:off x="6049822" y="2523558"/>
            <a:ext cx="1390072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1" name="Rechteck 110"/>
          <p:cNvSpPr/>
          <p:nvPr/>
        </p:nvSpPr>
        <p:spPr>
          <a:xfrm>
            <a:off x="6049822" y="3006685"/>
            <a:ext cx="1390071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6049822" y="3469273"/>
            <a:ext cx="1390071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Rechteck 112"/>
          <p:cNvSpPr/>
          <p:nvPr/>
        </p:nvSpPr>
        <p:spPr>
          <a:xfrm>
            <a:off x="6049822" y="3974715"/>
            <a:ext cx="1390071" cy="207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4" name="Gerade Verbindung 113"/>
          <p:cNvCxnSpPr>
            <a:stCxn id="95" idx="3"/>
            <a:endCxn id="121" idx="1"/>
          </p:cNvCxnSpPr>
          <p:nvPr/>
        </p:nvCxnSpPr>
        <p:spPr>
          <a:xfrm>
            <a:off x="5249333" y="2627467"/>
            <a:ext cx="4473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Gerade Verbindung 114"/>
          <p:cNvCxnSpPr>
            <a:stCxn id="96" idx="3"/>
            <a:endCxn id="109" idx="1"/>
          </p:cNvCxnSpPr>
          <p:nvPr/>
        </p:nvCxnSpPr>
        <p:spPr>
          <a:xfrm>
            <a:off x="5249332" y="3110594"/>
            <a:ext cx="44737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/>
          <p:cNvCxnSpPr>
            <a:stCxn id="109" idx="3"/>
            <a:endCxn id="111" idx="1"/>
          </p:cNvCxnSpPr>
          <p:nvPr/>
        </p:nvCxnSpPr>
        <p:spPr>
          <a:xfrm>
            <a:off x="5851828" y="3110594"/>
            <a:ext cx="1979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/>
          <p:cNvCxnSpPr>
            <a:stCxn id="107" idx="3"/>
            <a:endCxn id="112" idx="1"/>
          </p:cNvCxnSpPr>
          <p:nvPr/>
        </p:nvCxnSpPr>
        <p:spPr>
          <a:xfrm>
            <a:off x="5597827" y="3573182"/>
            <a:ext cx="45199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117"/>
          <p:cNvCxnSpPr>
            <a:stCxn id="97" idx="3"/>
            <a:endCxn id="107" idx="1"/>
          </p:cNvCxnSpPr>
          <p:nvPr/>
        </p:nvCxnSpPr>
        <p:spPr>
          <a:xfrm>
            <a:off x="5249332" y="3573182"/>
            <a:ext cx="1933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/>
          <p:cNvCxnSpPr>
            <a:stCxn id="98" idx="3"/>
            <a:endCxn id="108" idx="1"/>
          </p:cNvCxnSpPr>
          <p:nvPr/>
        </p:nvCxnSpPr>
        <p:spPr>
          <a:xfrm>
            <a:off x="5249332" y="4078624"/>
            <a:ext cx="18561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119"/>
          <p:cNvCxnSpPr>
            <a:stCxn id="108" idx="3"/>
            <a:endCxn id="113" idx="1"/>
          </p:cNvCxnSpPr>
          <p:nvPr/>
        </p:nvCxnSpPr>
        <p:spPr>
          <a:xfrm>
            <a:off x="5605583" y="4078624"/>
            <a:ext cx="444239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Rechteck 120"/>
          <p:cNvSpPr/>
          <p:nvPr/>
        </p:nvSpPr>
        <p:spPr>
          <a:xfrm>
            <a:off x="5696708" y="2523558"/>
            <a:ext cx="155120" cy="207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2" name="Gerade Verbindung 121"/>
          <p:cNvCxnSpPr>
            <a:stCxn id="121" idx="3"/>
            <a:endCxn id="110" idx="1"/>
          </p:cNvCxnSpPr>
          <p:nvPr/>
        </p:nvCxnSpPr>
        <p:spPr>
          <a:xfrm>
            <a:off x="5851828" y="2627467"/>
            <a:ext cx="19799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/>
          <p:cNvSpPr/>
          <p:nvPr/>
        </p:nvSpPr>
        <p:spPr>
          <a:xfrm>
            <a:off x="1990439" y="2481255"/>
            <a:ext cx="723514" cy="292424"/>
          </a:xfrm>
          <a:prstGeom prst="round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5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  <a:alpha val="50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Apple Chancery"/>
              <a:cs typeface="Apple Chancery"/>
            </a:endParaRPr>
          </a:p>
        </p:txBody>
      </p:sp>
      <p:sp>
        <p:nvSpPr>
          <p:cNvPr id="136" name="Freihandform 135"/>
          <p:cNvSpPr/>
          <p:nvPr/>
        </p:nvSpPr>
        <p:spPr>
          <a:xfrm>
            <a:off x="2971030" y="2454978"/>
            <a:ext cx="572659" cy="68579"/>
          </a:xfrm>
          <a:custGeom>
            <a:avLst/>
            <a:gdLst>
              <a:gd name="connsiteX0" fmla="*/ 0 w 915939"/>
              <a:gd name="connsiteY0" fmla="*/ 315595 h 315595"/>
              <a:gd name="connsiteX1" fmla="*/ 461818 w 915939"/>
              <a:gd name="connsiteY1" fmla="*/ 19 h 315595"/>
              <a:gd name="connsiteX2" fmla="*/ 915939 w 915939"/>
              <a:gd name="connsiteY2" fmla="*/ 300201 h 3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5939" h="315595">
                <a:moveTo>
                  <a:pt x="0" y="315595"/>
                </a:moveTo>
                <a:cubicBezTo>
                  <a:pt x="154581" y="159090"/>
                  <a:pt x="309162" y="2585"/>
                  <a:pt x="461818" y="19"/>
                </a:cubicBezTo>
                <a:cubicBezTo>
                  <a:pt x="614474" y="-2547"/>
                  <a:pt x="841535" y="248888"/>
                  <a:pt x="915939" y="300201"/>
                </a:cubicBezTo>
              </a:path>
            </a:pathLst>
          </a:custGeom>
          <a:ln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Freihandform 137"/>
          <p:cNvSpPr/>
          <p:nvPr/>
        </p:nvSpPr>
        <p:spPr>
          <a:xfrm>
            <a:off x="2947940" y="2755515"/>
            <a:ext cx="144701" cy="323273"/>
          </a:xfrm>
          <a:custGeom>
            <a:avLst/>
            <a:gdLst>
              <a:gd name="connsiteX0" fmla="*/ 0 w 277091"/>
              <a:gd name="connsiteY0" fmla="*/ 0 h 323273"/>
              <a:gd name="connsiteX1" fmla="*/ 130849 w 277091"/>
              <a:gd name="connsiteY1" fmla="*/ 230909 h 323273"/>
              <a:gd name="connsiteX2" fmla="*/ 277091 w 277091"/>
              <a:gd name="connsiteY2" fmla="*/ 323273 h 32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091" h="323273">
                <a:moveTo>
                  <a:pt x="0" y="0"/>
                </a:moveTo>
                <a:cubicBezTo>
                  <a:pt x="42333" y="88515"/>
                  <a:pt x="84667" y="177030"/>
                  <a:pt x="130849" y="230909"/>
                </a:cubicBezTo>
                <a:cubicBezTo>
                  <a:pt x="177031" y="284788"/>
                  <a:pt x="277091" y="323273"/>
                  <a:pt x="277091" y="323273"/>
                </a:cubicBezTo>
              </a:path>
            </a:pathLst>
          </a:custGeom>
          <a:ln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Freihandform 138"/>
          <p:cNvSpPr/>
          <p:nvPr/>
        </p:nvSpPr>
        <p:spPr>
          <a:xfrm>
            <a:off x="3417455" y="2747818"/>
            <a:ext cx="132273" cy="258867"/>
          </a:xfrm>
          <a:custGeom>
            <a:avLst/>
            <a:gdLst>
              <a:gd name="connsiteX0" fmla="*/ 0 w 132273"/>
              <a:gd name="connsiteY0" fmla="*/ 230909 h 230909"/>
              <a:gd name="connsiteX1" fmla="*/ 123151 w 132273"/>
              <a:gd name="connsiteY1" fmla="*/ 84667 h 230909"/>
              <a:gd name="connsiteX2" fmla="*/ 123151 w 132273"/>
              <a:gd name="connsiteY2" fmla="*/ 0 h 23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273" h="230909">
                <a:moveTo>
                  <a:pt x="0" y="230909"/>
                </a:moveTo>
                <a:cubicBezTo>
                  <a:pt x="51313" y="177030"/>
                  <a:pt x="102626" y="123152"/>
                  <a:pt x="123151" y="84667"/>
                </a:cubicBezTo>
                <a:cubicBezTo>
                  <a:pt x="143676" y="46182"/>
                  <a:pt x="123151" y="0"/>
                  <a:pt x="123151" y="0"/>
                </a:cubicBezTo>
              </a:path>
            </a:pathLst>
          </a:custGeom>
          <a:ln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Freihandform 139"/>
          <p:cNvSpPr/>
          <p:nvPr/>
        </p:nvSpPr>
        <p:spPr>
          <a:xfrm>
            <a:off x="5249333" y="2432321"/>
            <a:ext cx="447376" cy="94653"/>
          </a:xfrm>
          <a:custGeom>
            <a:avLst/>
            <a:gdLst>
              <a:gd name="connsiteX0" fmla="*/ 0 w 915939"/>
              <a:gd name="connsiteY0" fmla="*/ 315595 h 315595"/>
              <a:gd name="connsiteX1" fmla="*/ 461818 w 915939"/>
              <a:gd name="connsiteY1" fmla="*/ 19 h 315595"/>
              <a:gd name="connsiteX2" fmla="*/ 915939 w 915939"/>
              <a:gd name="connsiteY2" fmla="*/ 300201 h 3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5939" h="315595">
                <a:moveTo>
                  <a:pt x="0" y="315595"/>
                </a:moveTo>
                <a:cubicBezTo>
                  <a:pt x="154581" y="159090"/>
                  <a:pt x="309162" y="2585"/>
                  <a:pt x="461818" y="19"/>
                </a:cubicBezTo>
                <a:cubicBezTo>
                  <a:pt x="614474" y="-2547"/>
                  <a:pt x="841535" y="248888"/>
                  <a:pt x="915939" y="300201"/>
                </a:cubicBezTo>
              </a:path>
            </a:pathLst>
          </a:custGeom>
          <a:ln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1" name="Freihandform 140"/>
          <p:cNvSpPr/>
          <p:nvPr/>
        </p:nvSpPr>
        <p:spPr>
          <a:xfrm>
            <a:off x="5851829" y="2454978"/>
            <a:ext cx="197994" cy="71996"/>
          </a:xfrm>
          <a:custGeom>
            <a:avLst/>
            <a:gdLst>
              <a:gd name="connsiteX0" fmla="*/ 0 w 915939"/>
              <a:gd name="connsiteY0" fmla="*/ 315595 h 315595"/>
              <a:gd name="connsiteX1" fmla="*/ 461818 w 915939"/>
              <a:gd name="connsiteY1" fmla="*/ 19 h 315595"/>
              <a:gd name="connsiteX2" fmla="*/ 915939 w 915939"/>
              <a:gd name="connsiteY2" fmla="*/ 300201 h 31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5939" h="315595">
                <a:moveTo>
                  <a:pt x="0" y="315595"/>
                </a:moveTo>
                <a:cubicBezTo>
                  <a:pt x="154581" y="159090"/>
                  <a:pt x="309162" y="2585"/>
                  <a:pt x="461818" y="19"/>
                </a:cubicBezTo>
                <a:cubicBezTo>
                  <a:pt x="614474" y="-2547"/>
                  <a:pt x="841535" y="248888"/>
                  <a:pt x="915939" y="300201"/>
                </a:cubicBezTo>
              </a:path>
            </a:pathLst>
          </a:custGeom>
          <a:ln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Freihandform 141"/>
          <p:cNvSpPr/>
          <p:nvPr/>
        </p:nvSpPr>
        <p:spPr>
          <a:xfrm>
            <a:off x="5249332" y="2718048"/>
            <a:ext cx="193376" cy="751225"/>
          </a:xfrm>
          <a:custGeom>
            <a:avLst/>
            <a:gdLst>
              <a:gd name="connsiteX0" fmla="*/ 0 w 277091"/>
              <a:gd name="connsiteY0" fmla="*/ 0 h 323273"/>
              <a:gd name="connsiteX1" fmla="*/ 130849 w 277091"/>
              <a:gd name="connsiteY1" fmla="*/ 230909 h 323273"/>
              <a:gd name="connsiteX2" fmla="*/ 277091 w 277091"/>
              <a:gd name="connsiteY2" fmla="*/ 323273 h 32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091" h="323273">
                <a:moveTo>
                  <a:pt x="0" y="0"/>
                </a:moveTo>
                <a:cubicBezTo>
                  <a:pt x="42333" y="88515"/>
                  <a:pt x="84667" y="177030"/>
                  <a:pt x="130849" y="230909"/>
                </a:cubicBezTo>
                <a:cubicBezTo>
                  <a:pt x="177031" y="284788"/>
                  <a:pt x="277091" y="323273"/>
                  <a:pt x="277091" y="323273"/>
                </a:cubicBezTo>
              </a:path>
            </a:pathLst>
          </a:custGeom>
          <a:ln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Freihandform 143"/>
          <p:cNvSpPr/>
          <p:nvPr/>
        </p:nvSpPr>
        <p:spPr>
          <a:xfrm>
            <a:off x="5603394" y="2763212"/>
            <a:ext cx="431030" cy="692727"/>
          </a:xfrm>
          <a:custGeom>
            <a:avLst/>
            <a:gdLst>
              <a:gd name="connsiteX0" fmla="*/ 0 w 431030"/>
              <a:gd name="connsiteY0" fmla="*/ 692727 h 692727"/>
              <a:gd name="connsiteX1" fmla="*/ 169333 w 431030"/>
              <a:gd name="connsiteY1" fmla="*/ 569576 h 692727"/>
              <a:gd name="connsiteX2" fmla="*/ 315576 w 431030"/>
              <a:gd name="connsiteY2" fmla="*/ 400243 h 692727"/>
              <a:gd name="connsiteX3" fmla="*/ 431030 w 431030"/>
              <a:gd name="connsiteY3" fmla="*/ 0 h 6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030" h="692727">
                <a:moveTo>
                  <a:pt x="0" y="692727"/>
                </a:moveTo>
                <a:cubicBezTo>
                  <a:pt x="58368" y="655525"/>
                  <a:pt x="116737" y="618323"/>
                  <a:pt x="169333" y="569576"/>
                </a:cubicBezTo>
                <a:cubicBezTo>
                  <a:pt x="221929" y="520829"/>
                  <a:pt x="271960" y="495172"/>
                  <a:pt x="315576" y="400243"/>
                </a:cubicBezTo>
                <a:cubicBezTo>
                  <a:pt x="359192" y="305314"/>
                  <a:pt x="431030" y="0"/>
                  <a:pt x="431030" y="0"/>
                </a:cubicBezTo>
              </a:path>
            </a:pathLst>
          </a:custGeom>
          <a:ln>
            <a:solidFill>
              <a:srgbClr val="000000"/>
            </a:solidFill>
            <a:prstDash val="sys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5" name="Abgerundetes Rechteck 144"/>
          <p:cNvSpPr/>
          <p:nvPr/>
        </p:nvSpPr>
        <p:spPr>
          <a:xfrm>
            <a:off x="2262049" y="2478404"/>
            <a:ext cx="723514" cy="29242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  <a:alpha val="79000"/>
                </a:schemeClr>
              </a:gs>
              <a:gs pos="35000">
                <a:schemeClr val="accent6">
                  <a:tint val="37000"/>
                  <a:satMod val="300000"/>
                  <a:alpha val="79000"/>
                </a:schemeClr>
              </a:gs>
              <a:gs pos="100000">
                <a:schemeClr val="accent6">
                  <a:tint val="15000"/>
                  <a:satMod val="350000"/>
                  <a:alpha val="79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Apple Chancery"/>
              <a:cs typeface="Apple Chancery"/>
            </a:endParaRPr>
          </a:p>
        </p:txBody>
      </p:sp>
      <p:sp>
        <p:nvSpPr>
          <p:cNvPr id="146" name="Textfeld 145"/>
          <p:cNvSpPr txBox="1"/>
          <p:nvPr/>
        </p:nvSpPr>
        <p:spPr>
          <a:xfrm>
            <a:off x="2483093" y="2869193"/>
            <a:ext cx="843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1: 245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3: 245</a:t>
            </a:r>
            <a:endParaRPr lang="en-US" sz="1200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2512374" y="2957062"/>
            <a:ext cx="723514" cy="2924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Apple Chancery"/>
              <a:cs typeface="Apple Chancery"/>
            </a:endParaRPr>
          </a:p>
        </p:txBody>
      </p:sp>
      <p:sp>
        <p:nvSpPr>
          <p:cNvPr id="86" name="Textfeld 85"/>
          <p:cNvSpPr txBox="1"/>
          <p:nvPr/>
        </p:nvSpPr>
        <p:spPr>
          <a:xfrm>
            <a:off x="3941413" y="2432321"/>
            <a:ext cx="843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0</a:t>
            </a: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: 53</a:t>
            </a: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1</a:t>
            </a:r>
            <a:endParaRPr lang="en-US" sz="1200" dirty="0" smtClean="0">
              <a:solidFill>
                <a:prstClr val="black"/>
              </a:solidFill>
              <a:latin typeface="Andale Mono"/>
              <a:cs typeface="Andale Mono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Andale Mono"/>
                <a:cs typeface="Andale Mono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: 545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2: 531</a:t>
            </a: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Andale Mono"/>
                <a:cs typeface="Andale Mono"/>
              </a:rPr>
              <a:t>3: 545</a:t>
            </a:r>
            <a:endParaRPr lang="en-US" sz="1200" dirty="0">
              <a:solidFill>
                <a:prstClr val="black"/>
              </a:solidFill>
              <a:latin typeface="Andale Mono"/>
              <a:cs typeface="Andale Mono"/>
            </a:endParaRPr>
          </a:p>
        </p:txBody>
      </p:sp>
      <p:sp>
        <p:nvSpPr>
          <p:cNvPr id="83" name="Abgerundetes Rechteck 82"/>
          <p:cNvSpPr/>
          <p:nvPr/>
        </p:nvSpPr>
        <p:spPr>
          <a:xfrm>
            <a:off x="3934798" y="2481255"/>
            <a:ext cx="723514" cy="2924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prstClr val="black"/>
              </a:solidFill>
              <a:latin typeface="Apple Chancery"/>
              <a:cs typeface="Apple Chancery"/>
            </a:endParaRPr>
          </a:p>
        </p:txBody>
      </p:sp>
      <p:sp>
        <p:nvSpPr>
          <p:cNvPr id="87" name="Interaktive Schaltfläche: Anpassen 86">
            <a:hlinkClick r:id="" action="ppaction://hlinkshowjump?jump=nextslide" highlightClick="1"/>
          </p:cNvPr>
          <p:cNvSpPr/>
          <p:nvPr/>
        </p:nvSpPr>
        <p:spPr>
          <a:xfrm>
            <a:off x="8818746" y="6542569"/>
            <a:ext cx="312285" cy="307075"/>
          </a:xfrm>
          <a:prstGeom prst="actionButtonBlank">
            <a:avLst/>
          </a:prstGeom>
          <a:solidFill>
            <a:srgbClr val="FFFFFF"/>
          </a:solidFill>
          <a:ln>
            <a:solidFill>
              <a:srgbClr val="FFFFFF"/>
            </a:solidFill>
          </a:ln>
          <a:scene3d>
            <a:camera prst="orthographicFront"/>
            <a:lightRig rig="threePt" dir="t"/>
          </a:scene3d>
          <a:sp3d>
            <a:bevelT w="57150" h="31750" prst="hardEdg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95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9427E-6 -5.53369E-7 L 0.02985 -0.00023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23 L 0.00017 0.03494 C 0.00017 0.05045 0.00764 0.06989 0.01389 0.06989 L 0.0276 0.06989 " pathEditMode="relative" rAng="0" ptsTypes="FfFF">
                                      <p:cBhvr>
                                        <p:cTn id="17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34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016E-6 -1.56445E-6 L 0.00018 0.29183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0.06989 L 0.08162 0.06989 C 0.10611 0.06989 0.1372 0.05068 0.1372 0.03518 L 0.1372 0.00116 " pathEditMode="relative" rAng="0" ptsTypes="FfFF">
                                      <p:cBhvr>
                                        <p:cTn id="190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1" y="-34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87 -0.00023 L 0.21275 -0.00023 " pathEditMode="relative" rAng="0" ptsTypes="AA">
                                      <p:cBhvr>
                                        <p:cTn id="19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18826E-6 2.62208E-6 L -2.18826E-6 0.32909 " pathEditMode="relative" rAng="0" ptsTypes="AA">
                                      <p:cBhvr>
                                        <p:cTn id="20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75 -0.00023 L 0.27718 -0.00023 " pathEditMode="relative" rAng="0" ptsTypes="AA">
                                      <p:cBhvr>
                                        <p:cTn id="2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3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85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21" grpId="0" animBg="1"/>
      <p:bldP spid="10" grpId="0" animBg="1"/>
      <p:bldP spid="10" grpId="1" animBg="1"/>
      <p:bldP spid="10" grpId="2" animBg="1"/>
      <p:bldP spid="10" grpId="3" animBg="1"/>
      <p:bldP spid="136" grpId="0" animBg="1"/>
      <p:bldP spid="138" grpId="0" animBg="1"/>
      <p:bldP spid="139" grpId="0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4" grpId="0" animBg="1"/>
      <p:bldP spid="145" grpId="0" animBg="1"/>
      <p:bldP spid="145" grpId="1" animBg="1"/>
      <p:bldP spid="145" grpId="2" animBg="1"/>
      <p:bldP spid="145" grpId="3" animBg="1"/>
      <p:bldP spid="146" grpId="0"/>
      <p:bldP spid="146" grpId="1"/>
      <p:bldP spid="11" grpId="0" animBg="1"/>
      <p:bldP spid="11" grpId="1" animBg="1"/>
      <p:bldP spid="86" grpId="0"/>
      <p:bldP spid="86" grpId="1"/>
      <p:bldP spid="83" grpId="0" animBg="1"/>
      <p:bldP spid="8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Appr</a:t>
            </a:r>
            <a:r>
              <a:rPr lang="de-DE" dirty="0" smtClean="0"/>
              <a:t>. Pattern </a:t>
            </a:r>
            <a:r>
              <a:rPr lang="de-DE" dirty="0" err="1" smtClean="0"/>
              <a:t>search</a:t>
            </a:r>
            <a:r>
              <a:rPr lang="de-DE" dirty="0" smtClean="0"/>
              <a:t> in 1000 gen.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945"/>
            <a:ext cx="9144000" cy="32329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71880" y="2574021"/>
            <a:ext cx="4451662" cy="27761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1880" y="3565137"/>
            <a:ext cx="4451662" cy="27761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1880" y="4319981"/>
            <a:ext cx="4451662" cy="27761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852758" y="1944252"/>
            <a:ext cx="2180423" cy="298020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62093" y="2286776"/>
            <a:ext cx="7008503" cy="3867750"/>
            <a:chOff x="1162093" y="2286776"/>
            <a:chExt cx="7008503" cy="3867750"/>
          </a:xfrm>
        </p:grpSpPr>
        <p:sp>
          <p:nvSpPr>
            <p:cNvPr id="11" name="TextBox 10"/>
            <p:cNvSpPr txBox="1"/>
            <p:nvPr/>
          </p:nvSpPr>
          <p:spPr>
            <a:xfrm>
              <a:off x="1954652" y="2286776"/>
              <a:ext cx="5189054" cy="954107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Talk by René </a:t>
              </a:r>
              <a:r>
                <a:rPr lang="en-US" sz="2800" dirty="0" err="1" smtClean="0"/>
                <a:t>Rahn</a:t>
              </a:r>
              <a:endParaRPr lang="en-US" sz="2800" dirty="0" smtClean="0"/>
            </a:p>
            <a:p>
              <a:pPr algn="ctr"/>
              <a:r>
                <a:rPr lang="en-US" sz="2800" dirty="0" smtClean="0"/>
                <a:t>today</a:t>
              </a:r>
              <a:endParaRPr lang="en-US" sz="28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093" y="3597776"/>
              <a:ext cx="7008503" cy="2556750"/>
            </a:xfrm>
            <a:prstGeom prst="rect">
              <a:avLst/>
            </a:prstGeom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3623978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Fragment Store</a:t>
            </a:r>
            <a:endParaRPr lang="de-DE" dirty="0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79390" y="836640"/>
            <a:ext cx="8785220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All-In-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One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Data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Structure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for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HTS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79390" y="1431211"/>
            <a:ext cx="8785220" cy="1925780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Designed to represent: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latin typeface="Arial"/>
              </a:rPr>
              <a:t>reads, mate-pairs, reference </a:t>
            </a:r>
            <a:r>
              <a:rPr lang="en-US" dirty="0" smtClean="0">
                <a:solidFill>
                  <a:srgbClr val="333333"/>
                </a:solidFill>
                <a:latin typeface="Arial"/>
              </a:rPr>
              <a:t>genomes</a:t>
            </a:r>
            <a:endParaRPr lang="en-US" dirty="0">
              <a:solidFill>
                <a:srgbClr val="333333"/>
              </a:solidFill>
              <a:latin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333333"/>
                </a:solidFill>
                <a:latin typeface="Arial"/>
              </a:rPr>
              <a:t>pairwise alignments</a:t>
            </a:r>
          </a:p>
          <a:p>
            <a:pPr marL="285750" indent="-285750">
              <a:buFont typeface="Arial"/>
              <a:buChar char="•"/>
            </a:pPr>
            <a:r>
              <a:rPr lang="nl-NL" dirty="0" err="1">
                <a:solidFill>
                  <a:srgbClr val="333333"/>
                </a:solidFill>
                <a:latin typeface="Arial"/>
              </a:rPr>
              <a:t>genome</a:t>
            </a:r>
            <a:r>
              <a:rPr lang="nl-NL" dirty="0">
                <a:solidFill>
                  <a:srgbClr val="333333"/>
                </a:solidFill>
                <a:latin typeface="Arial"/>
              </a:rPr>
              <a:t> </a:t>
            </a:r>
            <a:r>
              <a:rPr lang="nl-NL" dirty="0" err="1" smtClean="0">
                <a:solidFill>
                  <a:srgbClr val="333333"/>
                </a:solidFill>
                <a:latin typeface="Arial"/>
              </a:rPr>
              <a:t>annotations</a:t>
            </a:r>
            <a:endParaRPr lang="nl-NL" dirty="0" smtClean="0">
              <a:solidFill>
                <a:srgbClr val="333333"/>
              </a:solidFill>
              <a:latin typeface="Arial"/>
            </a:endParaRPr>
          </a:p>
          <a:p>
            <a:pPr marL="285750" indent="-285750">
              <a:buFont typeface="Arial"/>
              <a:buChar char="•"/>
            </a:pPr>
            <a:endParaRPr lang="nl-NL" dirty="0">
              <a:solidFill>
                <a:srgbClr val="333333"/>
              </a:solidFill>
              <a:latin typeface="Arial" charset="0"/>
            </a:endParaRPr>
          </a:p>
          <a:p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Easy-to-use interface and high-level functions for typical workflows.</a:t>
            </a:r>
            <a:endParaRPr lang="en-US" dirty="0">
              <a:solidFill>
                <a:srgbClr val="333333"/>
              </a:solidFill>
              <a:latin typeface="Arial" charset="0"/>
            </a:endParaRPr>
          </a:p>
          <a:p>
            <a:pPr marL="285750" indent="-285750" eaLnBrk="0" hangingPunct="0">
              <a:buFont typeface="Arial"/>
              <a:buChar char="•"/>
            </a:pPr>
            <a:endParaRPr lang="en-US" dirty="0" smtClean="0">
              <a:solidFill>
                <a:srgbClr val="333333"/>
              </a:solidFill>
              <a:latin typeface="Arial" charset="0"/>
            </a:endParaRPr>
          </a:p>
        </p:txBody>
      </p:sp>
      <p:grpSp>
        <p:nvGrpSpPr>
          <p:cNvPr id="6" name="Gruppierung 5"/>
          <p:cNvGrpSpPr/>
          <p:nvPr/>
        </p:nvGrpSpPr>
        <p:grpSpPr>
          <a:xfrm>
            <a:off x="179390" y="3601765"/>
            <a:ext cx="8785221" cy="2923664"/>
            <a:chOff x="179390" y="3601765"/>
            <a:chExt cx="8785221" cy="2923664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179390" y="3601765"/>
              <a:ext cx="8785221" cy="2923664"/>
              <a:chOff x="179390" y="4149100"/>
              <a:chExt cx="8785221" cy="2923664"/>
            </a:xfrm>
          </p:grpSpPr>
          <p:grpSp>
            <p:nvGrpSpPr>
              <p:cNvPr id="36" name="Group 9"/>
              <p:cNvGrpSpPr/>
              <p:nvPr/>
            </p:nvGrpSpPr>
            <p:grpSpPr>
              <a:xfrm>
                <a:off x="179390" y="4725179"/>
                <a:ext cx="8785220" cy="2347585"/>
                <a:chOff x="144322" y="2392049"/>
                <a:chExt cx="8509865" cy="2920860"/>
              </a:xfrm>
            </p:grpSpPr>
            <p:sp>
              <p:nvSpPr>
                <p:cNvPr id="38" name="Rounded Rectangle 4"/>
                <p:cNvSpPr/>
                <p:nvPr/>
              </p:nvSpPr>
              <p:spPr bwMode="auto">
                <a:xfrm>
                  <a:off x="144322" y="2392049"/>
                  <a:ext cx="8509865" cy="2920860"/>
                </a:xfrm>
                <a:prstGeom prst="roundRect">
                  <a:avLst>
                    <a:gd name="adj" fmla="val 4274"/>
                  </a:avLst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0" hangingPunct="0"/>
                  <a:r>
                    <a:rPr lang="en-US" dirty="0" smtClean="0">
                      <a:solidFill>
                        <a:srgbClr val="333333"/>
                      </a:solidFill>
                      <a:latin typeface="Arial" charset="0"/>
                    </a:rPr>
                    <a:t>Annotation files </a:t>
                  </a:r>
                  <a:r>
                    <a:rPr lang="en-US" dirty="0">
                      <a:solidFill>
                        <a:srgbClr val="333333"/>
                      </a:solidFill>
                      <a:latin typeface="Arial" charset="0"/>
                    </a:rPr>
                    <a:t>can easily be </a:t>
                  </a:r>
                  <a:r>
                    <a:rPr lang="en-US" dirty="0" smtClean="0">
                      <a:solidFill>
                        <a:srgbClr val="333333"/>
                      </a:solidFill>
                      <a:latin typeface="Arial" charset="0"/>
                    </a:rPr>
                    <a:t>imported (GFF/GTF/UCSC):</a:t>
                  </a:r>
                </a:p>
                <a:p>
                  <a:pPr eaLnBrk="0" hangingPunct="0"/>
                  <a:endParaRPr lang="en-US" dirty="0">
                    <a:solidFill>
                      <a:srgbClr val="333333"/>
                    </a:solidFill>
                    <a:latin typeface="Arial" charset="0"/>
                  </a:endParaRPr>
                </a:p>
                <a:p>
                  <a:pPr eaLnBrk="0" hangingPunct="0"/>
                  <a:endParaRPr lang="en-US" dirty="0" smtClean="0">
                    <a:solidFill>
                      <a:srgbClr val="333333"/>
                    </a:solidFill>
                    <a:latin typeface="Arial" charset="0"/>
                  </a:endParaRPr>
                </a:p>
                <a:p>
                  <a:pPr eaLnBrk="0" hangingPunct="0"/>
                  <a:endParaRPr lang="en-US" dirty="0">
                    <a:solidFill>
                      <a:srgbClr val="333333"/>
                    </a:solidFill>
                    <a:latin typeface="Arial" charset="0"/>
                  </a:endParaRPr>
                </a:p>
                <a:p>
                  <a:pPr eaLnBrk="0" hangingPunct="0"/>
                  <a:r>
                    <a:rPr lang="en-US" dirty="0" smtClean="0">
                      <a:solidFill>
                        <a:srgbClr val="333333"/>
                      </a:solidFill>
                      <a:latin typeface="Arial" charset="0"/>
                    </a:rPr>
                    <a:t>The annotation tree can be traversed with iterators:</a:t>
                  </a:r>
                  <a:endParaRPr lang="en-US" dirty="0">
                    <a:solidFill>
                      <a:srgbClr val="333333"/>
                    </a:solidFill>
                    <a:latin typeface="Arial" charset="0"/>
                  </a:endParaRPr>
                </a:p>
                <a:p>
                  <a:pPr eaLnBrk="0" hangingPunct="0"/>
                  <a:endParaRPr lang="en-US" dirty="0" smtClean="0">
                    <a:solidFill>
                      <a:srgbClr val="333333"/>
                    </a:solidFill>
                    <a:latin typeface="Arial" charset="0"/>
                  </a:endParaRPr>
                </a:p>
              </p:txBody>
            </p:sp>
            <p:sp>
              <p:nvSpPr>
                <p:cNvPr id="39" name="TextBox 86"/>
                <p:cNvSpPr txBox="1"/>
                <p:nvPr/>
              </p:nvSpPr>
              <p:spPr>
                <a:xfrm>
                  <a:off x="298256" y="2832988"/>
                  <a:ext cx="8234294" cy="8041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hangingPunct="0">
                    <a:tabLst>
                      <a:tab pos="4489450" algn="l"/>
                    </a:tabLst>
                  </a:pPr>
                  <a:r>
                    <a:rPr lang="en-US" dirty="0" err="1" smtClean="0">
                      <a:solidFill>
                        <a:srgbClr val="333333"/>
                      </a:solidFill>
                      <a:latin typeface="Consolas" pitchFamily="49" charset="0"/>
                      <a:cs typeface="Consolas" pitchFamily="49" charset="0"/>
                    </a:rPr>
                    <a:t>FragmentStore</a:t>
                  </a:r>
                  <a:r>
                    <a:rPr lang="en-US" dirty="0" smtClean="0">
                      <a:solidFill>
                        <a:srgbClr val="333333"/>
                      </a:solidFill>
                      <a:latin typeface="Consolas" pitchFamily="49" charset="0"/>
                      <a:cs typeface="Consolas" pitchFamily="49" charset="0"/>
                    </a:rPr>
                    <a:t>&lt;&gt; store;</a:t>
                  </a:r>
                  <a:endParaRPr lang="da-DK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endParaRPr>
                </a:p>
                <a:p>
                  <a:pPr eaLnBrk="0" hangingPunct="0">
                    <a:tabLst>
                      <a:tab pos="4489450" algn="l"/>
                    </a:tabLst>
                  </a:pPr>
                  <a:r>
                    <a:rPr lang="en-US" dirty="0">
                      <a:solidFill>
                        <a:srgbClr val="333333"/>
                      </a:solidFill>
                      <a:latin typeface="Consolas" pitchFamily="49" charset="0"/>
                      <a:cs typeface="Consolas" pitchFamily="49" charset="0"/>
                    </a:rPr>
                    <a:t>read(file, store, </a:t>
                  </a:r>
                  <a:r>
                    <a:rPr lang="en-US" dirty="0" err="1">
                      <a:solidFill>
                        <a:srgbClr val="333333"/>
                      </a:solidFill>
                      <a:latin typeface="Consolas" pitchFamily="49" charset="0"/>
                      <a:cs typeface="Consolas" pitchFamily="49" charset="0"/>
                    </a:rPr>
                    <a:t>Gff</a:t>
                  </a:r>
                  <a:r>
                    <a:rPr lang="en-US" dirty="0">
                      <a:solidFill>
                        <a:srgbClr val="333333"/>
                      </a:solidFill>
                      <a:latin typeface="Consolas" pitchFamily="49" charset="0"/>
                      <a:cs typeface="Consolas" pitchFamily="49" charset="0"/>
                    </a:rPr>
                    <a:t>())</a:t>
                  </a:r>
                  <a:r>
                    <a:rPr lang="en-US" dirty="0" smtClean="0">
                      <a:solidFill>
                        <a:srgbClr val="333333"/>
                      </a:solidFill>
                      <a:latin typeface="Consolas" pitchFamily="49" charset="0"/>
                      <a:cs typeface="Consolas" pitchFamily="49" charset="0"/>
                    </a:rPr>
                    <a:t>;</a:t>
                  </a:r>
                  <a:r>
                    <a:rPr lang="de-DE" dirty="0" smtClean="0">
                      <a:solidFill>
                        <a:srgbClr val="333333"/>
                      </a:solidFill>
                      <a:latin typeface="Consolas" pitchFamily="49" charset="0"/>
                      <a:cs typeface="Consolas" pitchFamily="49" charset="0"/>
                    </a:rPr>
                    <a:t>	</a:t>
                  </a:r>
                  <a:endParaRPr lang="de-DE" dirty="0">
                    <a:solidFill>
                      <a:srgbClr val="333333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42" name="Rounded Rectangle 7"/>
              <p:cNvSpPr/>
              <p:nvPr/>
            </p:nvSpPr>
            <p:spPr bwMode="auto">
              <a:xfrm>
                <a:off x="179391" y="4149100"/>
                <a:ext cx="8785220" cy="406400"/>
              </a:xfrm>
              <a:prstGeom prst="roundRect">
                <a:avLst/>
              </a:prstGeom>
              <a:solidFill>
                <a:srgbClr val="008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de-DE" b="1" i="1" dirty="0" smtClean="0">
                    <a:solidFill>
                      <a:srgbClr val="FFFFFF"/>
                    </a:solidFill>
                    <a:latin typeface="Arial" charset="0"/>
                  </a:rPr>
                  <a:t>Genome </a:t>
                </a:r>
                <a:r>
                  <a:rPr lang="de-DE" b="1" i="1" dirty="0" err="1" smtClean="0">
                    <a:solidFill>
                      <a:srgbClr val="FFFFFF"/>
                    </a:solidFill>
                    <a:latin typeface="Arial" charset="0"/>
                  </a:rPr>
                  <a:t>Annotations</a:t>
                </a:r>
                <a:endParaRPr lang="de-DE" b="1" i="1" dirty="0" smtClean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grpSp>
          <p:nvGrpSpPr>
            <p:cNvPr id="16" name="Group 78"/>
            <p:cNvGrpSpPr>
              <a:grpSpLocks/>
            </p:cNvGrpSpPr>
            <p:nvPr/>
          </p:nvGrpSpPr>
          <p:grpSpPr bwMode="auto">
            <a:xfrm>
              <a:off x="5756295" y="4278836"/>
              <a:ext cx="3064294" cy="2160301"/>
              <a:chOff x="4706938" y="542356"/>
              <a:chExt cx="2738415" cy="1963288"/>
            </a:xfrm>
          </p:grpSpPr>
          <p:sp>
            <p:nvSpPr>
              <p:cNvPr id="17" name="TextBox 4"/>
              <p:cNvSpPr txBox="1"/>
              <p:nvPr/>
            </p:nvSpPr>
            <p:spPr>
              <a:xfrm>
                <a:off x="4706938" y="1336701"/>
                <a:ext cx="421746" cy="26572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300" dirty="0" err="1">
                    <a:solidFill>
                      <a:srgbClr val="333333"/>
                    </a:solidFill>
                    <a:latin typeface="Arial"/>
                  </a:rPr>
                  <a:t>root</a:t>
                </a:r>
                <a:endParaRPr lang="de-DE" sz="1300" dirty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18" name="TextBox 5"/>
              <p:cNvSpPr txBox="1"/>
              <p:nvPr/>
            </p:nvSpPr>
            <p:spPr>
              <a:xfrm>
                <a:off x="5321739" y="1066111"/>
                <a:ext cx="496456" cy="26572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300" dirty="0" err="1">
                    <a:solidFill>
                      <a:srgbClr val="333333"/>
                    </a:solidFill>
                    <a:latin typeface="Arial"/>
                  </a:rPr>
                  <a:t>gene</a:t>
                </a:r>
                <a:endParaRPr lang="de-DE" sz="1300" dirty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19" name="TextBox 6"/>
              <p:cNvSpPr txBox="1"/>
              <p:nvPr/>
            </p:nvSpPr>
            <p:spPr>
              <a:xfrm>
                <a:off x="5321739" y="1598472"/>
                <a:ext cx="496456" cy="26572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300" dirty="0" err="1">
                    <a:solidFill>
                      <a:srgbClr val="333333"/>
                    </a:solidFill>
                    <a:latin typeface="Arial"/>
                  </a:rPr>
                  <a:t>gene</a:t>
                </a:r>
                <a:endParaRPr lang="de-DE" sz="1300" dirty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20" name="TextBox 7"/>
              <p:cNvSpPr txBox="1"/>
              <p:nvPr/>
            </p:nvSpPr>
            <p:spPr>
              <a:xfrm>
                <a:off x="6027726" y="1218476"/>
                <a:ext cx="611976" cy="26572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300" dirty="0" err="1">
                    <a:solidFill>
                      <a:srgbClr val="333333"/>
                    </a:solidFill>
                    <a:latin typeface="Arial"/>
                  </a:rPr>
                  <a:t>mRNA</a:t>
                </a:r>
                <a:endParaRPr lang="de-DE" sz="1300" dirty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21" name="TextBox 8"/>
              <p:cNvSpPr txBox="1"/>
              <p:nvPr/>
            </p:nvSpPr>
            <p:spPr>
              <a:xfrm>
                <a:off x="6019788" y="804128"/>
                <a:ext cx="611976" cy="26572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300" dirty="0" err="1">
                    <a:solidFill>
                      <a:srgbClr val="333333"/>
                    </a:solidFill>
                    <a:latin typeface="Arial"/>
                  </a:rPr>
                  <a:t>mRNA</a:t>
                </a:r>
                <a:endParaRPr lang="de-DE" sz="1300" dirty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22" name="TextBox 10"/>
              <p:cNvSpPr txBox="1"/>
              <p:nvPr/>
            </p:nvSpPr>
            <p:spPr>
              <a:xfrm>
                <a:off x="6019788" y="1829524"/>
                <a:ext cx="611976" cy="26572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de-DE" sz="1300">
                    <a:solidFill>
                      <a:srgbClr val="333333"/>
                    </a:solidFill>
                    <a:latin typeface="Arial"/>
                  </a:rPr>
                  <a:t>mRNA</a:t>
                </a:r>
              </a:p>
            </p:txBody>
          </p:sp>
          <p:sp>
            <p:nvSpPr>
              <p:cNvPr id="23" name="TextBox 11"/>
              <p:cNvSpPr txBox="1"/>
              <p:nvPr/>
            </p:nvSpPr>
            <p:spPr>
              <a:xfrm>
                <a:off x="6937356" y="1227999"/>
                <a:ext cx="428622" cy="14284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>
                <a:spAutoFit/>
              </a:bodyPr>
              <a:lstStyle/>
              <a:p>
                <a:pPr algn="ctr">
                  <a:defRPr/>
                </a:pPr>
                <a:r>
                  <a:rPr lang="de-DE" sz="800">
                    <a:solidFill>
                      <a:srgbClr val="333333"/>
                    </a:solidFill>
                    <a:latin typeface="Arial"/>
                  </a:rPr>
                  <a:t>exon</a:t>
                </a:r>
              </a:p>
            </p:txBody>
          </p:sp>
          <p:sp>
            <p:nvSpPr>
              <p:cNvPr id="24" name="TextBox 12"/>
              <p:cNvSpPr txBox="1"/>
              <p:nvPr/>
            </p:nvSpPr>
            <p:spPr>
              <a:xfrm>
                <a:off x="6934181" y="989928"/>
                <a:ext cx="431797" cy="14443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>
                <a:spAutoFit/>
              </a:bodyPr>
              <a:lstStyle/>
              <a:p>
                <a:pPr algn="ctr">
                  <a:defRPr/>
                </a:pPr>
                <a:r>
                  <a:rPr lang="de-DE" sz="800">
                    <a:solidFill>
                      <a:srgbClr val="333333"/>
                    </a:solidFill>
                    <a:latin typeface="Arial"/>
                  </a:rPr>
                  <a:t>exon</a:t>
                </a:r>
              </a:p>
            </p:txBody>
          </p:sp>
          <p:sp>
            <p:nvSpPr>
              <p:cNvPr id="25" name="TextBox 13"/>
              <p:cNvSpPr txBox="1"/>
              <p:nvPr/>
            </p:nvSpPr>
            <p:spPr>
              <a:xfrm>
                <a:off x="6934181" y="761381"/>
                <a:ext cx="431797" cy="14443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>
                <a:spAutoFit/>
              </a:bodyPr>
              <a:lstStyle/>
              <a:p>
                <a:pPr algn="ctr">
                  <a:defRPr/>
                </a:pPr>
                <a:r>
                  <a:rPr lang="de-DE" sz="800" dirty="0" err="1">
                    <a:solidFill>
                      <a:srgbClr val="333333"/>
                    </a:solidFill>
                    <a:latin typeface="Arial"/>
                  </a:rPr>
                  <a:t>exon</a:t>
                </a:r>
                <a:endParaRPr lang="de-DE" sz="800" dirty="0">
                  <a:solidFill>
                    <a:srgbClr val="333333"/>
                  </a:solidFill>
                  <a:latin typeface="Arial"/>
                </a:endParaRPr>
              </a:p>
            </p:txBody>
          </p:sp>
          <p:sp>
            <p:nvSpPr>
              <p:cNvPr id="26" name="TextBox 14"/>
              <p:cNvSpPr txBox="1"/>
              <p:nvPr/>
            </p:nvSpPr>
            <p:spPr>
              <a:xfrm>
                <a:off x="7016730" y="1913642"/>
                <a:ext cx="428622" cy="14443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>
                <a:spAutoFit/>
              </a:bodyPr>
              <a:lstStyle/>
              <a:p>
                <a:pPr algn="ctr">
                  <a:defRPr/>
                </a:pPr>
                <a:r>
                  <a:rPr lang="de-DE" sz="800">
                    <a:solidFill>
                      <a:srgbClr val="333333"/>
                    </a:solidFill>
                    <a:latin typeface="Arial"/>
                  </a:rPr>
                  <a:t>exon</a:t>
                </a:r>
              </a:p>
            </p:txBody>
          </p:sp>
          <p:sp>
            <p:nvSpPr>
              <p:cNvPr id="27" name="TextBox 15"/>
              <p:cNvSpPr txBox="1"/>
              <p:nvPr/>
            </p:nvSpPr>
            <p:spPr>
              <a:xfrm>
                <a:off x="7016731" y="2142189"/>
                <a:ext cx="428622" cy="14443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>
                <a:spAutoFit/>
              </a:bodyPr>
              <a:lstStyle/>
              <a:p>
                <a:pPr algn="ctr">
                  <a:defRPr/>
                </a:pPr>
                <a:r>
                  <a:rPr lang="de-DE" sz="800">
                    <a:solidFill>
                      <a:srgbClr val="333333"/>
                    </a:solidFill>
                    <a:latin typeface="Arial"/>
                  </a:rPr>
                  <a:t>exon</a:t>
                </a:r>
              </a:p>
            </p:txBody>
          </p:sp>
          <p:sp>
            <p:nvSpPr>
              <p:cNvPr id="28" name="TextBox 16"/>
              <p:cNvSpPr txBox="1"/>
              <p:nvPr/>
            </p:nvSpPr>
            <p:spPr>
              <a:xfrm>
                <a:off x="6934181" y="542356"/>
                <a:ext cx="380997" cy="14284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>
                <a:spAutoFit/>
              </a:bodyPr>
              <a:lstStyle/>
              <a:p>
                <a:pPr algn="ctr">
                  <a:defRPr/>
                </a:pPr>
                <a:r>
                  <a:rPr lang="de-DE" sz="800" dirty="0">
                    <a:solidFill>
                      <a:srgbClr val="333333"/>
                    </a:solidFill>
                    <a:latin typeface="Arial"/>
                  </a:rPr>
                  <a:t>CDS</a:t>
                </a:r>
              </a:p>
            </p:txBody>
          </p:sp>
          <p:sp>
            <p:nvSpPr>
              <p:cNvPr id="29" name="TextBox 17"/>
              <p:cNvSpPr txBox="1"/>
              <p:nvPr/>
            </p:nvSpPr>
            <p:spPr>
              <a:xfrm>
                <a:off x="7026255" y="2362802"/>
                <a:ext cx="365122" cy="14284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>
                <a:spAutoFit/>
              </a:bodyPr>
              <a:lstStyle/>
              <a:p>
                <a:pPr algn="ctr">
                  <a:defRPr/>
                </a:pPr>
                <a:r>
                  <a:rPr lang="de-DE" sz="800">
                    <a:solidFill>
                      <a:srgbClr val="333333"/>
                    </a:solidFill>
                    <a:latin typeface="Arial"/>
                  </a:rPr>
                  <a:t>CDS</a:t>
                </a:r>
              </a:p>
            </p:txBody>
          </p:sp>
          <p:cxnSp>
            <p:nvCxnSpPr>
              <p:cNvPr id="30" name="Straight Connector 19"/>
              <p:cNvCxnSpPr>
                <a:stCxn id="17" idx="3"/>
                <a:endCxn id="18" idx="1"/>
              </p:cNvCxnSpPr>
              <p:nvPr/>
            </p:nvCxnSpPr>
            <p:spPr bwMode="auto">
              <a:xfrm flipV="1">
                <a:off x="5128684" y="1198973"/>
                <a:ext cx="193055" cy="27059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3"/>
              <p:cNvCxnSpPr>
                <a:stCxn id="17" idx="3"/>
                <a:endCxn id="19" idx="1"/>
              </p:cNvCxnSpPr>
              <p:nvPr/>
            </p:nvCxnSpPr>
            <p:spPr bwMode="auto">
              <a:xfrm>
                <a:off x="5128684" y="1469562"/>
                <a:ext cx="193055" cy="2617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24"/>
              <p:cNvCxnSpPr>
                <a:stCxn id="18" idx="3"/>
                <a:endCxn id="21" idx="1"/>
              </p:cNvCxnSpPr>
              <p:nvPr/>
            </p:nvCxnSpPr>
            <p:spPr bwMode="auto">
              <a:xfrm flipV="1">
                <a:off x="5818195" y="936989"/>
                <a:ext cx="201593" cy="26198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27"/>
              <p:cNvCxnSpPr>
                <a:stCxn id="18" idx="3"/>
                <a:endCxn id="20" idx="1"/>
              </p:cNvCxnSpPr>
              <p:nvPr/>
            </p:nvCxnSpPr>
            <p:spPr bwMode="auto">
              <a:xfrm>
                <a:off x="5818195" y="1198973"/>
                <a:ext cx="209530" cy="152365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0"/>
              <p:cNvCxnSpPr>
                <a:stCxn id="19" idx="3"/>
                <a:endCxn id="22" idx="1"/>
              </p:cNvCxnSpPr>
              <p:nvPr/>
            </p:nvCxnSpPr>
            <p:spPr bwMode="auto">
              <a:xfrm>
                <a:off x="5818195" y="1731334"/>
                <a:ext cx="201593" cy="231051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5"/>
              <p:cNvCxnSpPr>
                <a:stCxn id="22" idx="3"/>
                <a:endCxn id="26" idx="1"/>
              </p:cNvCxnSpPr>
              <p:nvPr/>
            </p:nvCxnSpPr>
            <p:spPr bwMode="auto">
              <a:xfrm>
                <a:off x="6631764" y="1962386"/>
                <a:ext cx="384966" cy="234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38"/>
              <p:cNvCxnSpPr>
                <a:stCxn id="22" idx="3"/>
                <a:endCxn id="27" idx="1"/>
              </p:cNvCxnSpPr>
              <p:nvPr/>
            </p:nvCxnSpPr>
            <p:spPr bwMode="auto">
              <a:xfrm>
                <a:off x="6631764" y="1962386"/>
                <a:ext cx="384966" cy="25201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1"/>
              <p:cNvCxnSpPr>
                <a:stCxn id="22" idx="3"/>
                <a:endCxn id="29" idx="1"/>
              </p:cNvCxnSpPr>
              <p:nvPr/>
            </p:nvCxnSpPr>
            <p:spPr bwMode="auto">
              <a:xfrm>
                <a:off x="6631764" y="1962386"/>
                <a:ext cx="394491" cy="47183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4"/>
              <p:cNvCxnSpPr>
                <a:stCxn id="21" idx="3"/>
                <a:endCxn id="28" idx="1"/>
              </p:cNvCxnSpPr>
              <p:nvPr/>
            </p:nvCxnSpPr>
            <p:spPr bwMode="auto">
              <a:xfrm flipV="1">
                <a:off x="6631764" y="613777"/>
                <a:ext cx="302417" cy="32321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7"/>
              <p:cNvCxnSpPr>
                <a:stCxn id="21" idx="3"/>
                <a:endCxn id="25" idx="1"/>
              </p:cNvCxnSpPr>
              <p:nvPr/>
            </p:nvCxnSpPr>
            <p:spPr bwMode="auto">
              <a:xfrm flipV="1">
                <a:off x="6631764" y="833597"/>
                <a:ext cx="302417" cy="103393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50"/>
              <p:cNvCxnSpPr>
                <a:stCxn id="21" idx="3"/>
                <a:endCxn id="24" idx="1"/>
              </p:cNvCxnSpPr>
              <p:nvPr/>
            </p:nvCxnSpPr>
            <p:spPr bwMode="auto">
              <a:xfrm>
                <a:off x="6631764" y="936989"/>
                <a:ext cx="302417" cy="12515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53"/>
              <p:cNvCxnSpPr>
                <a:stCxn id="20" idx="3"/>
                <a:endCxn id="23" idx="1"/>
              </p:cNvCxnSpPr>
              <p:nvPr/>
            </p:nvCxnSpPr>
            <p:spPr bwMode="auto">
              <a:xfrm flipV="1">
                <a:off x="6639703" y="1299420"/>
                <a:ext cx="297653" cy="51917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8" name="TextBox 71"/>
              <p:cNvSpPr txBox="1"/>
              <p:nvPr/>
            </p:nvSpPr>
            <p:spPr>
              <a:xfrm>
                <a:off x="6934181" y="1685094"/>
                <a:ext cx="380997" cy="14443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>
                <a:spAutoFit/>
              </a:bodyPr>
              <a:lstStyle/>
              <a:p>
                <a:pPr algn="ctr">
                  <a:defRPr/>
                </a:pPr>
                <a:r>
                  <a:rPr lang="de-DE" sz="800" dirty="0">
                    <a:solidFill>
                      <a:srgbClr val="333333"/>
                    </a:solidFill>
                    <a:latin typeface="Arial"/>
                  </a:rPr>
                  <a:t>CDS</a:t>
                </a:r>
              </a:p>
            </p:txBody>
          </p:sp>
          <p:cxnSp>
            <p:nvCxnSpPr>
              <p:cNvPr id="49" name="Straight Connector 72"/>
              <p:cNvCxnSpPr>
                <a:stCxn id="20" idx="3"/>
                <a:endCxn id="48" idx="1"/>
              </p:cNvCxnSpPr>
              <p:nvPr/>
            </p:nvCxnSpPr>
            <p:spPr bwMode="auto">
              <a:xfrm>
                <a:off x="6639703" y="1351337"/>
                <a:ext cx="294478" cy="405972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0" name="TextBox 74"/>
              <p:cNvSpPr txBox="1"/>
              <p:nvPr/>
            </p:nvSpPr>
            <p:spPr>
              <a:xfrm>
                <a:off x="6934181" y="1456546"/>
                <a:ext cx="428622" cy="14443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>
                <a:spAutoFit/>
              </a:bodyPr>
              <a:lstStyle/>
              <a:p>
                <a:pPr algn="ctr">
                  <a:defRPr/>
                </a:pPr>
                <a:r>
                  <a:rPr lang="de-DE" sz="800">
                    <a:solidFill>
                      <a:srgbClr val="333333"/>
                    </a:solidFill>
                    <a:latin typeface="Arial"/>
                  </a:rPr>
                  <a:t>exon</a:t>
                </a:r>
              </a:p>
            </p:txBody>
          </p:sp>
          <p:cxnSp>
            <p:nvCxnSpPr>
              <p:cNvPr id="51" name="Straight Connector 75"/>
              <p:cNvCxnSpPr>
                <a:stCxn id="20" idx="3"/>
                <a:endCxn id="50" idx="1"/>
              </p:cNvCxnSpPr>
              <p:nvPr/>
            </p:nvCxnSpPr>
            <p:spPr bwMode="auto">
              <a:xfrm>
                <a:off x="6639703" y="1351337"/>
                <a:ext cx="294478" cy="177424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86"/>
            <p:cNvSpPr txBox="1"/>
            <p:nvPr/>
          </p:nvSpPr>
          <p:spPr>
            <a:xfrm>
              <a:off x="323410" y="5612390"/>
              <a:ext cx="850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tabLst>
                  <a:tab pos="4489450" algn="l"/>
                </a:tabLst>
              </a:pPr>
              <a:r>
                <a:rPr lang="en-US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Iterator</a:t>
              </a:r>
              <a:r>
                <a:rPr lang="en-US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&lt;</a:t>
              </a:r>
              <a:r>
                <a:rPr lang="en-US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TStore</a:t>
              </a:r>
              <a:r>
                <a:rPr lang="en-US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, </a:t>
              </a:r>
              <a:r>
                <a:rPr lang="en-US" b="1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AnnotationTree</a:t>
              </a:r>
              <a:r>
                <a:rPr lang="en-US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&lt;&gt; </a:t>
              </a:r>
              <a:r>
                <a:rPr lang="en-US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&gt; it(store);</a:t>
              </a:r>
              <a:endParaRPr lang="en-US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endParaRPr>
            </a:p>
            <a:p>
              <a:pPr eaLnBrk="0" hangingPunct="0">
                <a:tabLst>
                  <a:tab pos="4489450" algn="l"/>
                </a:tabLst>
              </a:pPr>
              <a:r>
                <a:rPr lang="en-US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goDown</a:t>
              </a:r>
              <a:r>
                <a:rPr lang="en-US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(it);</a:t>
              </a:r>
              <a:endParaRPr lang="de-DE" dirty="0">
                <a:solidFill>
                  <a:srgbClr val="333333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1596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99" y="2065878"/>
            <a:ext cx="8084717" cy="3046606"/>
          </a:xfrm>
          <a:prstGeom prst="rect">
            <a:avLst/>
          </a:prstGeom>
          <a:ln w="28575" cmpd="sng">
            <a:solidFill>
              <a:srgbClr val="626000"/>
            </a:solidFill>
          </a:ln>
        </p:spPr>
      </p:pic>
    </p:spTree>
    <p:extLst>
      <p:ext uri="{BB962C8B-B14F-4D97-AF65-F5344CB8AC3E}">
        <p14:creationId xmlns:p14="http://schemas.microsoft.com/office/powerpoint/2010/main" val="418463589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Fragment Store</a:t>
            </a:r>
            <a:endParaRPr lang="de-DE" dirty="0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79390" y="836640"/>
            <a:ext cx="8785220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(Multi) Read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Alignments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79390" y="1431210"/>
            <a:ext cx="8785220" cy="5022210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Read alignments can be easily imported:</a:t>
            </a:r>
          </a:p>
          <a:p>
            <a:pPr eaLnBrk="0" hangingPunct="0"/>
            <a:endParaRPr lang="en-US" dirty="0">
              <a:solidFill>
                <a:srgbClr val="333333"/>
              </a:solidFill>
              <a:latin typeface="Arial" charset="0"/>
            </a:endParaRPr>
          </a:p>
          <a:p>
            <a:pPr eaLnBrk="0" hangingPunct="0"/>
            <a:endParaRPr lang="en-US" dirty="0" smtClean="0">
              <a:solidFill>
                <a:srgbClr val="333333"/>
              </a:solidFill>
              <a:latin typeface="Arial" charset="0"/>
            </a:endParaRPr>
          </a:p>
          <a:p>
            <a:pPr eaLnBrk="0" hangingPunct="0"/>
            <a:endParaRPr lang="en-US" dirty="0">
              <a:solidFill>
                <a:srgbClr val="333333"/>
              </a:solidFill>
              <a:latin typeface="Arial" charset="0"/>
            </a:endParaRPr>
          </a:p>
          <a:p>
            <a:pPr eaLnBrk="0" hangingPunct="0"/>
            <a:r>
              <a:rPr lang="de-DE" dirty="0" smtClean="0">
                <a:solidFill>
                  <a:srgbClr val="333333"/>
                </a:solidFill>
                <a:latin typeface="Arial" charset="0"/>
              </a:rPr>
              <a:t>… </a:t>
            </a:r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and accessed as </a:t>
            </a:r>
            <a:r>
              <a:rPr lang="en-US" dirty="0">
                <a:solidFill>
                  <a:srgbClr val="333333"/>
                </a:solidFill>
                <a:latin typeface="Arial" charset="0"/>
              </a:rPr>
              <a:t>a multiple </a:t>
            </a:r>
            <a:r>
              <a:rPr lang="en-US" dirty="0" smtClean="0">
                <a:solidFill>
                  <a:srgbClr val="333333"/>
                </a:solidFill>
                <a:latin typeface="Arial" charset="0"/>
              </a:rPr>
              <a:t>alignment, e.g. for visualization:</a:t>
            </a:r>
          </a:p>
          <a:p>
            <a:pPr eaLnBrk="0" hangingPunct="0"/>
            <a:endParaRPr lang="en-US" dirty="0">
              <a:solidFill>
                <a:srgbClr val="333333"/>
              </a:solidFill>
              <a:latin typeface="Arial" charset="0"/>
            </a:endParaRPr>
          </a:p>
          <a:p>
            <a:pPr eaLnBrk="0" hangingPunct="0"/>
            <a:endParaRPr lang="en-US" dirty="0">
              <a:solidFill>
                <a:srgbClr val="333333"/>
              </a:solidFill>
              <a:latin typeface="Arial" charset="0"/>
            </a:endParaRPr>
          </a:p>
          <a:p>
            <a:pPr eaLnBrk="0" hangingPunct="0"/>
            <a:endParaRPr lang="en-US" dirty="0" smtClean="0">
              <a:solidFill>
                <a:srgbClr val="333333"/>
              </a:solidFill>
              <a:latin typeface="Arial" charset="0"/>
            </a:endParaRPr>
          </a:p>
        </p:txBody>
      </p:sp>
      <p:sp>
        <p:nvSpPr>
          <p:cNvPr id="53" name="TextBox 86"/>
          <p:cNvSpPr txBox="1"/>
          <p:nvPr/>
        </p:nvSpPr>
        <p:spPr>
          <a:xfrm>
            <a:off x="319858" y="1795860"/>
            <a:ext cx="850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tabLst>
                <a:tab pos="4489450" algn="l"/>
              </a:tabLst>
            </a:pPr>
            <a:r>
              <a:rPr lang="de-DE" dirty="0" err="1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</a:t>
            </a:r>
            <a:r>
              <a:rPr lang="de-DE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td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de-DE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ifstream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e-DE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file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de-DE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ex1</a:t>
            </a:r>
            <a:r>
              <a:rPr lang="de-DE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sam</a:t>
            </a:r>
            <a:r>
              <a:rPr lang="de-DE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tabLst>
                <a:tab pos="4489450" algn="l"/>
              </a:tabLst>
            </a:pPr>
            <a:r>
              <a:rPr lang="de-DE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ead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(file, </a:t>
            </a:r>
            <a:r>
              <a:rPr lang="en-US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store, Sam())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tabLst>
                <a:tab pos="4489450" algn="l"/>
              </a:tabLst>
            </a:pPr>
            <a:endParaRPr lang="de-DE" dirty="0">
              <a:solidFill>
                <a:srgbClr val="333333"/>
              </a:solidFill>
              <a:latin typeface="Arial"/>
              <a:cs typeface="Arial"/>
            </a:endParaRPr>
          </a:p>
        </p:txBody>
      </p:sp>
      <p:sp>
        <p:nvSpPr>
          <p:cNvPr id="54" name="TextBox 86"/>
          <p:cNvSpPr txBox="1"/>
          <p:nvPr/>
        </p:nvSpPr>
        <p:spPr>
          <a:xfrm>
            <a:off x="323410" y="2924930"/>
            <a:ext cx="8500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tabLst>
                <a:tab pos="4489450" algn="l"/>
              </a:tabLst>
            </a:pP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AlignedReadLayout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layout;</a:t>
            </a:r>
          </a:p>
          <a:p>
            <a:pPr eaLnBrk="0" hangingPunct="0">
              <a:tabLst>
                <a:tab pos="4489450" algn="l"/>
              </a:tabLst>
            </a:pP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layoutAlignment</a:t>
            </a:r>
            <a:r>
              <a:rPr lang="en-US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(layout, store);</a:t>
            </a:r>
          </a:p>
          <a:p>
            <a:pPr eaLnBrk="0" hangingPunct="0">
              <a:tabLst>
                <a:tab pos="4489450" algn="l"/>
              </a:tabLst>
            </a:pP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printAlignment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svgFile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, Raw(</a:t>
            </a:r>
            <a:r>
              <a:rPr lang="en-US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), layout, store, 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1, 0, 150, 0, 36);</a:t>
            </a:r>
            <a:endParaRPr lang="de-DE" dirty="0">
              <a:solidFill>
                <a:srgbClr val="333333"/>
              </a:solidFill>
              <a:latin typeface="Arial"/>
              <a:cs typeface="Arial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r="5512" b="3140"/>
          <a:stretch/>
        </p:blipFill>
        <p:spPr>
          <a:xfrm>
            <a:off x="252670" y="4015697"/>
            <a:ext cx="8639930" cy="22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9279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Unified Full-Text Indexing Framework</a:t>
            </a:r>
            <a:endParaRPr lang="de-DE" dirty="0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79390" y="836640"/>
            <a:ext cx="8785220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Available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Indices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9390" y="1431210"/>
            <a:ext cx="8785220" cy="2573869"/>
            <a:chOff x="144322" y="2392050"/>
            <a:chExt cx="8509865" cy="2205382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144322" y="2392050"/>
              <a:ext cx="8509865" cy="2205382"/>
            </a:xfrm>
            <a:prstGeom prst="roundRect">
              <a:avLst>
                <a:gd name="adj" fmla="val 427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 eaLnBrk="0" hangingPunct="0">
                <a:buFont typeface="Arial"/>
                <a:buChar char="•"/>
              </a:pPr>
              <a:endParaRPr lang="en-US" dirty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dirty="0" smtClean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dirty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dirty="0" smtClean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dirty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sz="2100" dirty="0" smtClean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sz="2100" dirty="0">
                <a:solidFill>
                  <a:srgbClr val="333333"/>
                </a:solidFill>
                <a:latin typeface="Arial" charset="0"/>
              </a:endParaRPr>
            </a:p>
            <a:p>
              <a:pPr eaLnBrk="0" hangingPunct="0"/>
              <a:r>
                <a:rPr lang="en-US" dirty="0" smtClean="0">
                  <a:solidFill>
                    <a:srgbClr val="333333"/>
                  </a:solidFill>
                  <a:latin typeface="Arial" charset="0"/>
                </a:rPr>
                <a:t>All indices support </a:t>
              </a:r>
              <a:r>
                <a:rPr lang="en-US" b="1" dirty="0" smtClean="0">
                  <a:solidFill>
                    <a:srgbClr val="FF0000"/>
                  </a:solidFill>
                  <a:latin typeface="Arial" charset="0"/>
                </a:rPr>
                <a:t>multiple</a:t>
              </a:r>
              <a:r>
                <a:rPr lang="en-US" dirty="0" smtClean="0">
                  <a:solidFill>
                    <a:srgbClr val="FF0000"/>
                  </a:solidFill>
                  <a:latin typeface="Arial" charset="0"/>
                </a:rPr>
                <a:t> </a:t>
              </a:r>
              <a:r>
                <a:rPr lang="en-US" b="1" dirty="0" smtClean="0">
                  <a:solidFill>
                    <a:srgbClr val="FF0000"/>
                  </a:solidFill>
                  <a:latin typeface="Arial" charset="0"/>
                </a:rPr>
                <a:t>strings</a:t>
              </a:r>
              <a:r>
                <a:rPr lang="en-US" dirty="0" smtClean="0">
                  <a:solidFill>
                    <a:srgbClr val="FF0000"/>
                  </a:solidFill>
                  <a:latin typeface="Arial" charset="0"/>
                </a:rPr>
                <a:t> </a:t>
              </a:r>
              <a:r>
                <a:rPr lang="en-US" dirty="0" smtClean="0">
                  <a:solidFill>
                    <a:srgbClr val="333333"/>
                  </a:solidFill>
                  <a:latin typeface="Arial" charset="0"/>
                </a:rPr>
                <a:t>and </a:t>
              </a:r>
              <a:r>
                <a:rPr lang="en-US" b="1" dirty="0" smtClean="0">
                  <a:solidFill>
                    <a:srgbClr val="FF0000"/>
                  </a:solidFill>
                  <a:latin typeface="Arial" charset="0"/>
                </a:rPr>
                <a:t>external memory </a:t>
              </a:r>
              <a:r>
                <a:rPr lang="en-US" dirty="0" smtClean="0">
                  <a:solidFill>
                    <a:srgbClr val="333333"/>
                  </a:solidFill>
                  <a:latin typeface="Arial" charset="0"/>
                </a:rPr>
                <a:t>construction/usage.</a:t>
              </a:r>
              <a:endParaRPr lang="en-US" dirty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dirty="0" smtClean="0">
                <a:solidFill>
                  <a:srgbClr val="333333"/>
                </a:solidFill>
                <a:latin typeface="Arial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98256" y="3486820"/>
              <a:ext cx="8234294" cy="553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tabLst>
                  <a:tab pos="4489450" algn="l"/>
                </a:tabLst>
              </a:pP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Index&lt;</a:t>
              </a:r>
              <a:r>
                <a:rPr lang="de-DE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TSeq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, </a:t>
              </a:r>
              <a:r>
                <a:rPr lang="de-DE" b="1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IndexEsa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&lt;&gt; &gt;	</a:t>
              </a:r>
              <a:endParaRPr lang="de-DE" dirty="0" smtClean="0">
                <a:solidFill>
                  <a:srgbClr val="333333"/>
                </a:solidFill>
                <a:latin typeface="Arial"/>
                <a:cs typeface="Arial"/>
              </a:endParaRPr>
            </a:p>
            <a:p>
              <a:pPr eaLnBrk="0" hangingPunct="0">
                <a:tabLst>
                  <a:tab pos="4489450" algn="l"/>
                </a:tabLst>
              </a:pP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Index&lt;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StringSet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&lt;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TSeq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&gt;, </a:t>
              </a:r>
              <a:r>
                <a:rPr lang="de-DE" b="1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FMIndex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&lt;&gt; &gt;	</a:t>
              </a:r>
              <a:endParaRPr lang="de-DE" dirty="0">
                <a:solidFill>
                  <a:srgbClr val="333333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369762" y="1460021"/>
            <a:ext cx="2808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tabLst>
                <a:tab pos="2873375" algn="l"/>
              </a:tabLst>
            </a:pPr>
            <a:r>
              <a:rPr lang="de-DE" b="1" dirty="0">
                <a:solidFill>
                  <a:srgbClr val="333333"/>
                </a:solidFill>
              </a:rPr>
              <a:t>Suffix </a:t>
            </a:r>
            <a:r>
              <a:rPr lang="de-DE" b="1" dirty="0" err="1" smtClean="0">
                <a:solidFill>
                  <a:srgbClr val="333333"/>
                </a:solidFill>
              </a:rPr>
              <a:t>Trees</a:t>
            </a:r>
            <a:r>
              <a:rPr lang="de-DE" b="1" dirty="0" smtClean="0">
                <a:solidFill>
                  <a:srgbClr val="333333"/>
                </a:solidFill>
              </a:rPr>
              <a:t>:</a:t>
            </a:r>
            <a:endParaRPr lang="de-DE" b="1" dirty="0">
              <a:solidFill>
                <a:srgbClr val="333333"/>
              </a:solidFill>
            </a:endParaRP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en-US" dirty="0" smtClean="0">
                <a:solidFill>
                  <a:srgbClr val="333333"/>
                </a:solidFill>
              </a:rPr>
              <a:t>suffix array</a:t>
            </a:r>
            <a:endParaRPr lang="en-US" dirty="0">
              <a:solidFill>
                <a:srgbClr val="333333"/>
              </a:solidFill>
            </a:endParaRP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en-US" dirty="0" smtClean="0">
                <a:solidFill>
                  <a:srgbClr val="333333"/>
                </a:solidFill>
              </a:rPr>
              <a:t>enhanced suffix array</a:t>
            </a:r>
            <a:endParaRPr lang="en-US" dirty="0">
              <a:solidFill>
                <a:srgbClr val="333333"/>
              </a:solidFill>
            </a:endParaRP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en-US" dirty="0">
                <a:solidFill>
                  <a:srgbClr val="333333"/>
                </a:solidFill>
              </a:rPr>
              <a:t>lazy suffix tree</a:t>
            </a:r>
          </a:p>
        </p:txBody>
      </p:sp>
      <p:sp>
        <p:nvSpPr>
          <p:cNvPr id="33" name="Textfeld 32"/>
          <p:cNvSpPr txBox="1"/>
          <p:nvPr/>
        </p:nvSpPr>
        <p:spPr>
          <a:xfrm>
            <a:off x="3635870" y="1460021"/>
            <a:ext cx="1656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tabLst>
                <a:tab pos="2873375" algn="l"/>
              </a:tabLst>
            </a:pPr>
            <a:r>
              <a:rPr lang="de-DE" b="1" dirty="0" err="1" smtClean="0">
                <a:solidFill>
                  <a:srgbClr val="333333"/>
                </a:solidFill>
              </a:rPr>
              <a:t>Prefix</a:t>
            </a:r>
            <a:r>
              <a:rPr lang="de-DE" b="1" dirty="0" smtClean="0">
                <a:solidFill>
                  <a:srgbClr val="333333"/>
                </a:solidFill>
              </a:rPr>
              <a:t> </a:t>
            </a:r>
            <a:r>
              <a:rPr lang="de-DE" b="1" dirty="0" err="1" smtClean="0">
                <a:solidFill>
                  <a:srgbClr val="333333"/>
                </a:solidFill>
              </a:rPr>
              <a:t>Trie</a:t>
            </a:r>
            <a:r>
              <a:rPr lang="de-DE" b="1" dirty="0" smtClean="0">
                <a:solidFill>
                  <a:srgbClr val="333333"/>
                </a:solidFill>
              </a:rPr>
              <a:t>:</a:t>
            </a:r>
            <a:endParaRPr lang="de-DE" b="1" dirty="0">
              <a:solidFill>
                <a:srgbClr val="333333"/>
              </a:solidFill>
            </a:endParaRP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en-US" dirty="0" smtClean="0">
                <a:solidFill>
                  <a:srgbClr val="333333"/>
                </a:solidFill>
              </a:rPr>
              <a:t>FM-index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228230" y="1460021"/>
            <a:ext cx="230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tabLst>
                <a:tab pos="2873375" algn="l"/>
              </a:tabLst>
            </a:pPr>
            <a:r>
              <a:rPr lang="de-DE" b="1" dirty="0" err="1" smtClean="0">
                <a:solidFill>
                  <a:srgbClr val="333333"/>
                </a:solidFill>
              </a:rPr>
              <a:t>q</a:t>
            </a:r>
            <a:r>
              <a:rPr lang="de-DE" b="1" dirty="0" smtClean="0">
                <a:solidFill>
                  <a:srgbClr val="333333"/>
                </a:solidFill>
              </a:rPr>
              <a:t>-Gram Indices:</a:t>
            </a:r>
            <a:endParaRPr lang="de-DE" b="1" dirty="0">
              <a:solidFill>
                <a:srgbClr val="333333"/>
              </a:solidFill>
            </a:endParaRP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de-DE" dirty="0" err="1" smtClean="0">
                <a:solidFill>
                  <a:srgbClr val="333333"/>
                </a:solidFill>
              </a:rPr>
              <a:t>direct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addressing</a:t>
            </a:r>
            <a:endParaRPr lang="de-DE" dirty="0">
              <a:solidFill>
                <a:srgbClr val="333333"/>
              </a:solidFill>
            </a:endParaRP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de-DE" dirty="0" smtClean="0">
                <a:solidFill>
                  <a:srgbClr val="333333"/>
                </a:solidFill>
              </a:rPr>
              <a:t>o</a:t>
            </a:r>
            <a:r>
              <a:rPr lang="en-US" dirty="0" smtClean="0">
                <a:solidFill>
                  <a:srgbClr val="333333"/>
                </a:solidFill>
              </a:rPr>
              <a:t>pen addressing</a:t>
            </a: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en-US" dirty="0" smtClean="0">
                <a:solidFill>
                  <a:srgbClr val="333333"/>
                </a:solidFill>
              </a:rPr>
              <a:t>gapped</a:t>
            </a:r>
            <a:endParaRPr lang="en-US" dirty="0">
              <a:solidFill>
                <a:srgbClr val="333333"/>
              </a:solidFill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179390" y="4149100"/>
            <a:ext cx="8785221" cy="2635625"/>
            <a:chOff x="179390" y="4149100"/>
            <a:chExt cx="8785221" cy="2635625"/>
          </a:xfrm>
        </p:grpSpPr>
        <p:grpSp>
          <p:nvGrpSpPr>
            <p:cNvPr id="36" name="Group 9"/>
            <p:cNvGrpSpPr/>
            <p:nvPr/>
          </p:nvGrpSpPr>
          <p:grpSpPr>
            <a:xfrm>
              <a:off x="179390" y="4725180"/>
              <a:ext cx="8785220" cy="2059545"/>
              <a:chOff x="144322" y="2392050"/>
              <a:chExt cx="8509865" cy="2562481"/>
            </a:xfrm>
          </p:grpSpPr>
          <p:sp>
            <p:nvSpPr>
              <p:cNvPr id="38" name="Rounded Rectangle 4"/>
              <p:cNvSpPr/>
              <p:nvPr/>
            </p:nvSpPr>
            <p:spPr bwMode="auto">
              <a:xfrm>
                <a:off x="144322" y="2392050"/>
                <a:ext cx="8509865" cy="2205382"/>
              </a:xfrm>
              <a:prstGeom prst="roundRect">
                <a:avLst>
                  <a:gd name="adj" fmla="val 4274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en-US" dirty="0" smtClean="0">
                    <a:solidFill>
                      <a:srgbClr val="333333"/>
                    </a:solidFill>
                    <a:latin typeface="Arial" charset="0"/>
                  </a:rPr>
                  <a:t>All indices support the (sequential) find interface:</a:t>
                </a:r>
              </a:p>
            </p:txBody>
          </p:sp>
          <p:sp>
            <p:nvSpPr>
              <p:cNvPr id="39" name="TextBox 86"/>
              <p:cNvSpPr txBox="1"/>
              <p:nvPr/>
            </p:nvSpPr>
            <p:spPr>
              <a:xfrm>
                <a:off x="298256" y="3116443"/>
                <a:ext cx="8234294" cy="183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tabLst>
                    <a:tab pos="4489450" algn="l"/>
                  </a:tabLst>
                </a:pPr>
                <a:r>
                  <a:rPr lang="da-DK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Finder</a:t>
                </a:r>
                <a:r>
                  <a:rPr lang="da-DK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&lt;</a:t>
                </a:r>
                <a:r>
                  <a:rPr lang="en-US" dirty="0" err="1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TIndex</a:t>
                </a:r>
                <a:r>
                  <a:rPr lang="da-DK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&gt; </a:t>
                </a:r>
                <a:r>
                  <a:rPr lang="da-DK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finder(</a:t>
                </a:r>
                <a:r>
                  <a:rPr lang="da-DK" dirty="0" err="1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index</a:t>
                </a:r>
                <a:r>
                  <a:rPr lang="da-DK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  <a:r>
                  <a:rPr lang="da-DK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;</a:t>
                </a:r>
              </a:p>
              <a:p>
                <a:pPr eaLnBrk="0" hangingPunct="0">
                  <a:tabLst>
                    <a:tab pos="4489450" algn="l"/>
                  </a:tabLst>
                </a:pPr>
                <a:r>
                  <a:rPr lang="de-DE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w</a:t>
                </a:r>
                <a:r>
                  <a:rPr lang="en-US" dirty="0" err="1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hile</a:t>
                </a:r>
                <a:r>
                  <a:rPr lang="en-US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 (</a:t>
                </a:r>
                <a:r>
                  <a:rPr lang="en-US" b="1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find</a:t>
                </a:r>
                <a:r>
                  <a:rPr lang="en-US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(finder, </a:t>
                </a:r>
                <a:r>
                  <a:rPr lang="de-DE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"</a:t>
                </a:r>
                <a:r>
                  <a:rPr lang="en-US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TATAA</a:t>
                </a:r>
                <a:r>
                  <a:rPr lang="de-DE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"</a:t>
                </a:r>
                <a:r>
                  <a:rPr lang="en-US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  <a:r>
                  <a:rPr lang="en-US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</a:p>
              <a:p>
                <a:pPr eaLnBrk="0" hangingPunct="0">
                  <a:tabLst>
                    <a:tab pos="4489450" algn="l"/>
                  </a:tabLst>
                </a:pPr>
                <a:r>
                  <a:rPr lang="en-US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  </a:t>
                </a:r>
                <a:r>
                  <a:rPr lang="en-US" dirty="0" err="1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cout</a:t>
                </a:r>
                <a:r>
                  <a:rPr lang="en-US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&lt;&lt; </a:t>
                </a:r>
                <a:r>
                  <a:rPr lang="de-DE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"</a:t>
                </a:r>
                <a:r>
                  <a:rPr lang="en-US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Hit </a:t>
                </a:r>
                <a:r>
                  <a:rPr lang="en-US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at </a:t>
                </a:r>
                <a:r>
                  <a:rPr lang="en-US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position</a:t>
                </a:r>
                <a:r>
                  <a:rPr lang="de-DE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"</a:t>
                </a:r>
                <a:r>
                  <a:rPr lang="en-US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&lt;&lt; </a:t>
                </a:r>
                <a:r>
                  <a:rPr lang="en-US" b="1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position</a:t>
                </a:r>
                <a:r>
                  <a:rPr lang="en-US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(finder) &lt;&lt; </a:t>
                </a:r>
                <a:r>
                  <a:rPr lang="en-US" dirty="0" err="1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endl</a:t>
                </a:r>
                <a:r>
                  <a:rPr lang="en-US" dirty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;</a:t>
                </a:r>
              </a:p>
              <a:p>
                <a:pPr eaLnBrk="0" hangingPunct="0">
                  <a:tabLst>
                    <a:tab pos="4489450" algn="l"/>
                  </a:tabLst>
                </a:pPr>
                <a:endParaRPr lang="da-DK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eaLnBrk="0" hangingPunct="0">
                  <a:tabLst>
                    <a:tab pos="4489450" algn="l"/>
                  </a:tabLst>
                </a:pPr>
                <a:r>
                  <a:rPr lang="de-DE" dirty="0" smtClean="0">
                    <a:solidFill>
                      <a:srgbClr val="333333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endParaRPr lang="de-DE" dirty="0">
                  <a:solidFill>
                    <a:srgbClr val="333333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42" name="Rounded Rectangle 7"/>
            <p:cNvSpPr/>
            <p:nvPr/>
          </p:nvSpPr>
          <p:spPr bwMode="auto">
            <a:xfrm>
              <a:off x="179391" y="4149100"/>
              <a:ext cx="8785220" cy="406400"/>
            </a:xfrm>
            <a:prstGeom prst="roundRect">
              <a:avLst/>
            </a:prstGeom>
            <a:solidFill>
              <a:srgbClr val="008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de-DE" b="1" i="1" dirty="0" smtClean="0">
                  <a:solidFill>
                    <a:srgbClr val="FFFFFF"/>
                  </a:solidFill>
                  <a:latin typeface="Arial" charset="0"/>
                </a:rPr>
                <a:t>Index Lookup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4106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Unified Full-Text Indexing Framework</a:t>
            </a:r>
            <a:endParaRPr lang="de-DE" dirty="0" smtClean="0"/>
          </a:p>
        </p:txBody>
      </p:sp>
      <p:sp>
        <p:nvSpPr>
          <p:cNvPr id="63" name="Rounded Rectangle 7"/>
          <p:cNvSpPr/>
          <p:nvPr/>
        </p:nvSpPr>
        <p:spPr bwMode="auto">
          <a:xfrm>
            <a:off x="179390" y="836640"/>
            <a:ext cx="8785220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String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Tree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Interface</a:t>
            </a:r>
          </a:p>
        </p:txBody>
      </p:sp>
      <p:grpSp>
        <p:nvGrpSpPr>
          <p:cNvPr id="66" name="Group 9"/>
          <p:cNvGrpSpPr/>
          <p:nvPr/>
        </p:nvGrpSpPr>
        <p:grpSpPr>
          <a:xfrm>
            <a:off x="179390" y="1431210"/>
            <a:ext cx="8785220" cy="2357840"/>
            <a:chOff x="144322" y="2392050"/>
            <a:chExt cx="8509865" cy="2205382"/>
          </a:xfrm>
        </p:grpSpPr>
        <p:sp>
          <p:nvSpPr>
            <p:cNvPr id="87" name="Rounded Rectangle 4"/>
            <p:cNvSpPr/>
            <p:nvPr/>
          </p:nvSpPr>
          <p:spPr bwMode="auto">
            <a:xfrm>
              <a:off x="144322" y="2392050"/>
              <a:ext cx="8509865" cy="2205382"/>
            </a:xfrm>
            <a:prstGeom prst="roundRect">
              <a:avLst>
                <a:gd name="adj" fmla="val 427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85750" indent="-285750" eaLnBrk="0" hangingPunct="0">
                <a:buFont typeface="Arial"/>
                <a:buChar char="•"/>
              </a:pPr>
              <a:endParaRPr lang="en-US" dirty="0" smtClean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dirty="0" smtClean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dirty="0" smtClean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dirty="0" smtClean="0">
                <a:solidFill>
                  <a:srgbClr val="333333"/>
                </a:solidFill>
                <a:latin typeface="Arial" charset="0"/>
              </a:endParaRPr>
            </a:p>
            <a:p>
              <a:pPr marL="285750" indent="-285750" eaLnBrk="0" hangingPunct="0">
                <a:buFont typeface="Arial"/>
                <a:buChar char="•"/>
              </a:pPr>
              <a:endParaRPr lang="en-US" dirty="0" smtClean="0">
                <a:solidFill>
                  <a:srgbClr val="333333"/>
                </a:solidFill>
                <a:latin typeface="Arial" charset="0"/>
              </a:endParaRPr>
            </a:p>
          </p:txBody>
        </p:sp>
        <p:sp>
          <p:nvSpPr>
            <p:cNvPr id="94" name="TextBox 86"/>
            <p:cNvSpPr txBox="1"/>
            <p:nvPr/>
          </p:nvSpPr>
          <p:spPr>
            <a:xfrm>
              <a:off x="185281" y="3892985"/>
              <a:ext cx="8234294" cy="604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tabLst>
                  <a:tab pos="4489450" algn="l"/>
                </a:tabLst>
              </a:pP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Iterator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&lt;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TIndex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, </a:t>
              </a:r>
              <a:r>
                <a:rPr lang="de-DE" b="1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TopDown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&lt;&gt; &gt;::Type 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it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index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);</a:t>
              </a:r>
            </a:p>
            <a:p>
              <a:pPr eaLnBrk="0" hangingPunct="0">
                <a:tabLst>
                  <a:tab pos="4489450" algn="l"/>
                </a:tabLst>
              </a:pP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goDown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it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, </a:t>
              </a:r>
              <a:r>
                <a:rPr lang="fr-FR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'</a:t>
              </a:r>
              <a:r>
                <a:rPr lang="fr-FR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a'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);	</a:t>
              </a:r>
              <a:endParaRPr lang="de-DE" dirty="0" smtClean="0">
                <a:solidFill>
                  <a:srgbClr val="333333"/>
                </a:solidFill>
                <a:latin typeface="Arial"/>
                <a:cs typeface="Arial"/>
              </a:endParaRPr>
            </a:p>
          </p:txBody>
        </p:sp>
      </p:grpSp>
      <p:sp>
        <p:nvSpPr>
          <p:cNvPr id="95" name="Textfeld 94"/>
          <p:cNvSpPr txBox="1"/>
          <p:nvPr/>
        </p:nvSpPr>
        <p:spPr>
          <a:xfrm>
            <a:off x="369762" y="1460021"/>
            <a:ext cx="7946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tabLst>
                <a:tab pos="2873375" algn="l"/>
              </a:tabLst>
            </a:pPr>
            <a:r>
              <a:rPr lang="de-DE" dirty="0" smtClean="0">
                <a:solidFill>
                  <a:srgbClr val="333333"/>
                </a:solidFill>
              </a:rPr>
              <a:t>Suffix/</a:t>
            </a:r>
            <a:r>
              <a:rPr lang="de-DE" dirty="0" err="1" smtClean="0">
                <a:solidFill>
                  <a:srgbClr val="333333"/>
                </a:solidFill>
              </a:rPr>
              <a:t>prefix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trees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can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be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accessed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with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iterators</a:t>
            </a:r>
            <a:r>
              <a:rPr lang="de-DE" dirty="0" smtClean="0">
                <a:solidFill>
                  <a:srgbClr val="333333"/>
                </a:solidFill>
              </a:rPr>
              <a:t> </a:t>
            </a:r>
            <a:r>
              <a:rPr lang="de-DE" dirty="0" err="1" smtClean="0">
                <a:solidFill>
                  <a:srgbClr val="333333"/>
                </a:solidFill>
              </a:rPr>
              <a:t>that</a:t>
            </a:r>
            <a:r>
              <a:rPr lang="de-DE" dirty="0" smtClean="0">
                <a:solidFill>
                  <a:srgbClr val="333333"/>
                </a:solidFill>
              </a:rPr>
              <a:t/>
            </a:r>
            <a:br>
              <a:rPr lang="de-DE" dirty="0" smtClean="0">
                <a:solidFill>
                  <a:srgbClr val="333333"/>
                </a:solidFill>
              </a:rPr>
            </a:br>
            <a:r>
              <a:rPr lang="de-DE" dirty="0" err="1" smtClean="0">
                <a:solidFill>
                  <a:srgbClr val="333333"/>
                </a:solidFill>
              </a:rPr>
              <a:t>support</a:t>
            </a:r>
            <a:r>
              <a:rPr lang="de-DE" dirty="0" smtClean="0">
                <a:solidFill>
                  <a:srgbClr val="333333"/>
                </a:solidFill>
              </a:rPr>
              <a:t> different </a:t>
            </a:r>
            <a:r>
              <a:rPr lang="de-DE" dirty="0" err="1" smtClean="0">
                <a:solidFill>
                  <a:srgbClr val="333333"/>
                </a:solidFill>
              </a:rPr>
              <a:t>traversals</a:t>
            </a:r>
            <a:r>
              <a:rPr lang="de-DE" dirty="0" smtClean="0">
                <a:solidFill>
                  <a:srgbClr val="333333"/>
                </a:solidFill>
              </a:rPr>
              <a:t>:</a:t>
            </a: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de-DE" dirty="0" smtClean="0">
                <a:solidFill>
                  <a:srgbClr val="333333"/>
                </a:solidFill>
              </a:rPr>
              <a:t>t</a:t>
            </a:r>
            <a:r>
              <a:rPr lang="en-US" dirty="0" smtClean="0">
                <a:solidFill>
                  <a:srgbClr val="333333"/>
                </a:solidFill>
              </a:rPr>
              <a:t>op-down</a:t>
            </a: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de-DE" dirty="0" err="1" smtClean="0">
                <a:solidFill>
                  <a:srgbClr val="333333"/>
                </a:solidFill>
              </a:rPr>
              <a:t>depth</a:t>
            </a:r>
            <a:r>
              <a:rPr lang="de-DE" dirty="0" smtClean="0">
                <a:solidFill>
                  <a:srgbClr val="333333"/>
                </a:solidFill>
              </a:rPr>
              <a:t>-first </a:t>
            </a:r>
            <a:r>
              <a:rPr lang="de-DE" dirty="0" err="1" smtClean="0">
                <a:solidFill>
                  <a:srgbClr val="333333"/>
                </a:solidFill>
              </a:rPr>
              <a:t>search</a:t>
            </a:r>
            <a:endParaRPr lang="de-DE" dirty="0" smtClean="0">
              <a:solidFill>
                <a:srgbClr val="333333"/>
              </a:solidFill>
            </a:endParaRPr>
          </a:p>
          <a:p>
            <a:pPr marL="285750" indent="-285750" eaLnBrk="0" hangingPunct="0">
              <a:buFont typeface="Arial"/>
              <a:buChar char="•"/>
              <a:tabLst>
                <a:tab pos="2873375" algn="l"/>
              </a:tabLst>
            </a:pPr>
            <a:r>
              <a:rPr lang="en-US" dirty="0" smtClean="0">
                <a:solidFill>
                  <a:srgbClr val="333333"/>
                </a:solidFill>
              </a:rPr>
              <a:t>random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6390" y="1556740"/>
            <a:ext cx="3124200" cy="185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feld 1"/>
          <p:cNvSpPr txBox="1"/>
          <p:nvPr/>
        </p:nvSpPr>
        <p:spPr>
          <a:xfrm>
            <a:off x="6797385" y="3356990"/>
            <a:ext cx="10150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 smtClean="0">
                <a:solidFill>
                  <a:srgbClr val="333333"/>
                </a:solidFill>
              </a:rPr>
              <a:t>s</a:t>
            </a:r>
            <a:r>
              <a:rPr lang="en-US" sz="1500" dirty="0" err="1" smtClean="0">
                <a:solidFill>
                  <a:srgbClr val="333333"/>
                </a:solidFill>
              </a:rPr>
              <a:t>uffix</a:t>
            </a:r>
            <a:r>
              <a:rPr lang="en-US" sz="1500" dirty="0" smtClean="0">
                <a:solidFill>
                  <a:srgbClr val="333333"/>
                </a:solidFill>
              </a:rPr>
              <a:t> tree</a:t>
            </a:r>
            <a:endParaRPr lang="en-US" sz="1500" dirty="0">
              <a:solidFill>
                <a:srgbClr val="333333"/>
              </a:solidFill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179390" y="4005076"/>
            <a:ext cx="8785221" cy="2607409"/>
            <a:chOff x="179390" y="4005076"/>
            <a:chExt cx="8785221" cy="2607409"/>
          </a:xfrm>
        </p:grpSpPr>
        <p:grpSp>
          <p:nvGrpSpPr>
            <p:cNvPr id="99" name="Gruppierung 98"/>
            <p:cNvGrpSpPr/>
            <p:nvPr/>
          </p:nvGrpSpPr>
          <p:grpSpPr>
            <a:xfrm>
              <a:off x="179390" y="4005076"/>
              <a:ext cx="8785221" cy="2438503"/>
              <a:chOff x="179390" y="4149100"/>
              <a:chExt cx="8785221" cy="2348621"/>
            </a:xfrm>
          </p:grpSpPr>
          <p:sp>
            <p:nvSpPr>
              <p:cNvPr id="104" name="Rounded Rectangle 4"/>
              <p:cNvSpPr/>
              <p:nvPr/>
            </p:nvSpPr>
            <p:spPr bwMode="auto">
              <a:xfrm>
                <a:off x="179390" y="4725185"/>
                <a:ext cx="8785220" cy="1772536"/>
              </a:xfrm>
              <a:prstGeom prst="roundRect">
                <a:avLst>
                  <a:gd name="adj" fmla="val 4274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 dirty="0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  <p:sp>
            <p:nvSpPr>
              <p:cNvPr id="102" name="Rounded Rectangle 7"/>
              <p:cNvSpPr/>
              <p:nvPr/>
            </p:nvSpPr>
            <p:spPr bwMode="auto">
              <a:xfrm>
                <a:off x="179391" y="4149100"/>
                <a:ext cx="8785220" cy="406400"/>
              </a:xfrm>
              <a:prstGeom prst="roundRect">
                <a:avLst/>
              </a:prstGeom>
              <a:solidFill>
                <a:srgbClr val="008000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r>
                  <a:rPr lang="de-DE" b="1" i="1" dirty="0" err="1" smtClean="0">
                    <a:solidFill>
                      <a:srgbClr val="FFFFFF"/>
                    </a:solidFill>
                    <a:latin typeface="Arial" charset="0"/>
                  </a:rPr>
                  <a:t>Advanced</a:t>
                </a:r>
                <a:r>
                  <a:rPr lang="de-DE" b="1" i="1" dirty="0" smtClean="0">
                    <a:solidFill>
                      <a:srgbClr val="FFFFFF"/>
                    </a:solidFill>
                    <a:latin typeface="Arial" charset="0"/>
                  </a:rPr>
                  <a:t> Index </a:t>
                </a:r>
                <a:r>
                  <a:rPr lang="de-DE" b="1" i="1" dirty="0" err="1" smtClean="0">
                    <a:solidFill>
                      <a:srgbClr val="FFFFFF"/>
                    </a:solidFill>
                    <a:latin typeface="Arial" charset="0"/>
                  </a:rPr>
                  <a:t>Algorithms</a:t>
                </a:r>
                <a:endParaRPr lang="de-DE" b="1" i="1" dirty="0" smtClean="0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  <p:sp>
          <p:nvSpPr>
            <p:cNvPr id="111" name="Textfeld 110"/>
            <p:cNvSpPr txBox="1"/>
            <p:nvPr/>
          </p:nvSpPr>
          <p:spPr>
            <a:xfrm>
              <a:off x="369762" y="4581160"/>
              <a:ext cx="83788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tabLst>
                  <a:tab pos="2873375" algn="l"/>
                </a:tabLst>
              </a:pPr>
              <a:r>
                <a:rPr lang="de-DE" b="1" dirty="0">
                  <a:solidFill>
                    <a:srgbClr val="333333"/>
                  </a:solidFill>
                </a:rPr>
                <a:t>Repeat </a:t>
              </a:r>
              <a:r>
                <a:rPr lang="de-DE" b="1" dirty="0" err="1">
                  <a:solidFill>
                    <a:srgbClr val="333333"/>
                  </a:solidFill>
                </a:rPr>
                <a:t>search</a:t>
              </a:r>
              <a:r>
                <a:rPr lang="de-DE" b="1" dirty="0">
                  <a:solidFill>
                    <a:srgbClr val="333333"/>
                  </a:solidFill>
                </a:rPr>
                <a:t> </a:t>
              </a:r>
              <a:r>
                <a:rPr lang="de-DE" b="1" dirty="0" err="1">
                  <a:solidFill>
                    <a:srgbClr val="333333"/>
                  </a:solidFill>
                </a:rPr>
                <a:t>iterators</a:t>
              </a:r>
              <a:endParaRPr lang="de-DE" b="1" dirty="0">
                <a:solidFill>
                  <a:srgbClr val="333333"/>
                </a:solidFill>
              </a:endParaRPr>
            </a:p>
            <a:p>
              <a:pPr marL="285750" indent="-285750" eaLnBrk="0" hangingPunct="0">
                <a:buFont typeface="Arial"/>
                <a:buChar char="•"/>
                <a:tabLst>
                  <a:tab pos="2873375" algn="l"/>
                </a:tabLst>
              </a:pPr>
              <a:r>
                <a:rPr lang="en-US" dirty="0" smtClean="0">
                  <a:solidFill>
                    <a:srgbClr val="333333"/>
                  </a:solidFill>
                </a:rPr>
                <a:t>for </a:t>
              </a:r>
              <a:r>
                <a:rPr lang="en-US" dirty="0">
                  <a:solidFill>
                    <a:srgbClr val="333333"/>
                  </a:solidFill>
                </a:rPr>
                <a:t>maximal/</a:t>
              </a:r>
              <a:r>
                <a:rPr lang="en-US" dirty="0" err="1">
                  <a:solidFill>
                    <a:srgbClr val="333333"/>
                  </a:solidFill>
                </a:rPr>
                <a:t>supermaximal</a:t>
              </a:r>
              <a:r>
                <a:rPr lang="en-US" dirty="0">
                  <a:solidFill>
                    <a:srgbClr val="333333"/>
                  </a:solidFill>
                </a:rPr>
                <a:t> repeats and </a:t>
              </a:r>
              <a:r>
                <a:rPr lang="en-US" dirty="0" smtClean="0">
                  <a:solidFill>
                    <a:srgbClr val="333333"/>
                  </a:solidFill>
                </a:rPr>
                <a:t>maximal unique matches</a:t>
              </a:r>
              <a:endParaRPr lang="en-US" dirty="0">
                <a:solidFill>
                  <a:srgbClr val="333333"/>
                </a:solidFill>
              </a:endParaRPr>
            </a:p>
            <a:p>
              <a:pPr eaLnBrk="0" hangingPunct="0">
                <a:tabLst>
                  <a:tab pos="2873375" algn="l"/>
                </a:tabLst>
              </a:pPr>
              <a:r>
                <a:rPr lang="de-DE" b="1" dirty="0" smtClean="0">
                  <a:solidFill>
                    <a:srgbClr val="333333"/>
                  </a:solidFill>
                </a:rPr>
                <a:t>Pattern </a:t>
              </a:r>
              <a:r>
                <a:rPr lang="de-DE" b="1" dirty="0" err="1" smtClean="0">
                  <a:solidFill>
                    <a:srgbClr val="333333"/>
                  </a:solidFill>
                </a:rPr>
                <a:t>search</a:t>
              </a:r>
              <a:r>
                <a:rPr lang="de-DE" b="1" dirty="0" smtClean="0">
                  <a:solidFill>
                    <a:srgbClr val="333333"/>
                  </a:solidFill>
                </a:rPr>
                <a:t> </a:t>
              </a:r>
              <a:r>
                <a:rPr lang="de-DE" b="1" dirty="0" err="1" smtClean="0">
                  <a:solidFill>
                    <a:srgbClr val="333333"/>
                  </a:solidFill>
                </a:rPr>
                <a:t>with</a:t>
              </a:r>
              <a:r>
                <a:rPr lang="de-DE" b="1" dirty="0" smtClean="0">
                  <a:solidFill>
                    <a:srgbClr val="333333"/>
                  </a:solidFill>
                </a:rPr>
                <a:t> </a:t>
              </a:r>
              <a:r>
                <a:rPr lang="de-DE" b="1" dirty="0" err="1" smtClean="0">
                  <a:solidFill>
                    <a:srgbClr val="333333"/>
                  </a:solidFill>
                </a:rPr>
                <a:t>backtracking</a:t>
              </a:r>
              <a:endParaRPr lang="de-DE" b="1" dirty="0">
                <a:solidFill>
                  <a:srgbClr val="333333"/>
                </a:solidFill>
              </a:endParaRPr>
            </a:p>
            <a:p>
              <a:pPr marL="285750" indent="-285750" eaLnBrk="0" hangingPunct="0">
                <a:buFont typeface="Arial"/>
                <a:buChar char="•"/>
                <a:tabLst>
                  <a:tab pos="2873375" algn="l"/>
                </a:tabLst>
              </a:pPr>
              <a:r>
                <a:rPr lang="de-DE" dirty="0" smtClean="0">
                  <a:solidFill>
                    <a:srgbClr val="FF0000"/>
                  </a:solidFill>
                </a:rPr>
                <a:t>parallel</a:t>
              </a:r>
              <a:r>
                <a:rPr lang="de-DE" dirty="0" smtClean="0">
                  <a:solidFill>
                    <a:srgbClr val="333333"/>
                  </a:solidFill>
                </a:rPr>
                <a:t> </a:t>
              </a:r>
              <a:r>
                <a:rPr lang="de-DE" dirty="0" err="1">
                  <a:solidFill>
                    <a:srgbClr val="333333"/>
                  </a:solidFill>
                </a:rPr>
                <a:t>e</a:t>
              </a:r>
              <a:r>
                <a:rPr lang="de-DE" dirty="0" err="1" smtClean="0">
                  <a:solidFill>
                    <a:srgbClr val="333333"/>
                  </a:solidFill>
                </a:rPr>
                <a:t>xact</a:t>
              </a:r>
              <a:r>
                <a:rPr lang="de-DE" dirty="0" smtClean="0">
                  <a:solidFill>
                    <a:srgbClr val="333333"/>
                  </a:solidFill>
                </a:rPr>
                <a:t>/</a:t>
              </a:r>
              <a:r>
                <a:rPr lang="de-DE" dirty="0" err="1" smtClean="0">
                  <a:solidFill>
                    <a:srgbClr val="333333"/>
                  </a:solidFill>
                </a:rPr>
                <a:t>approximate</a:t>
              </a:r>
              <a:r>
                <a:rPr lang="de-DE" dirty="0" smtClean="0">
                  <a:solidFill>
                    <a:srgbClr val="333333"/>
                  </a:solidFill>
                </a:rPr>
                <a:t> s</a:t>
              </a:r>
              <a:r>
                <a:rPr lang="en-US" dirty="0" err="1" smtClean="0">
                  <a:solidFill>
                    <a:srgbClr val="333333"/>
                  </a:solidFill>
                </a:rPr>
                <a:t>earch</a:t>
              </a:r>
              <a:r>
                <a:rPr lang="en-US" dirty="0" smtClean="0">
                  <a:solidFill>
                    <a:srgbClr val="333333"/>
                  </a:solidFill>
                </a:rPr>
                <a:t> of multiple patterns (tree vs. tree)</a:t>
              </a:r>
            </a:p>
            <a:p>
              <a:pPr eaLnBrk="0" hangingPunct="0">
                <a:tabLst>
                  <a:tab pos="2873375" algn="l"/>
                </a:tabLst>
              </a:pPr>
              <a:r>
                <a:rPr lang="de-DE" b="1" dirty="0" err="1" smtClean="0">
                  <a:solidFill>
                    <a:srgbClr val="333333"/>
                  </a:solidFill>
                </a:rPr>
                <a:t>q</a:t>
              </a:r>
              <a:r>
                <a:rPr lang="en-US" b="1" dirty="0" smtClean="0">
                  <a:solidFill>
                    <a:srgbClr val="333333"/>
                  </a:solidFill>
                </a:rPr>
                <a:t>-gram filters</a:t>
              </a:r>
            </a:p>
            <a:p>
              <a:pPr marL="285750" indent="-285750" eaLnBrk="0" hangingPunct="0">
                <a:buFont typeface="Arial"/>
                <a:buChar char="•"/>
                <a:tabLst>
                  <a:tab pos="2873375" algn="l"/>
                </a:tabLst>
              </a:pPr>
              <a:r>
                <a:rPr lang="de-DE" dirty="0" smtClean="0">
                  <a:solidFill>
                    <a:srgbClr val="333333"/>
                  </a:solidFill>
                </a:rPr>
                <a:t>c</a:t>
              </a:r>
              <a:r>
                <a:rPr lang="en-US" dirty="0" err="1" smtClean="0">
                  <a:solidFill>
                    <a:srgbClr val="333333"/>
                  </a:solidFill>
                </a:rPr>
                <a:t>ounting</a:t>
              </a:r>
              <a:r>
                <a:rPr lang="en-US" dirty="0" smtClean="0">
                  <a:solidFill>
                    <a:srgbClr val="333333"/>
                  </a:solidFill>
                </a:rPr>
                <a:t>/seed filters for approximate pattern search and local alignments</a:t>
              </a:r>
              <a:endParaRPr lang="en-US" dirty="0">
                <a:solidFill>
                  <a:srgbClr val="333333"/>
                </a:solidFill>
              </a:endParaRPr>
            </a:p>
            <a:p>
              <a:pPr marL="285750" indent="-285750" eaLnBrk="0" hangingPunct="0">
                <a:buFont typeface="Arial"/>
                <a:buChar char="•"/>
                <a:tabLst>
                  <a:tab pos="2873375" algn="l"/>
                </a:tabLst>
              </a:pPr>
              <a:endParaRPr lang="en-US" dirty="0">
                <a:solidFill>
                  <a:srgbClr val="333333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94751" y="2310740"/>
            <a:ext cx="5189054" cy="954107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David </a:t>
            </a:r>
            <a:r>
              <a:rPr lang="en-US" sz="2800" dirty="0" err="1" smtClean="0"/>
              <a:t>Weese</a:t>
            </a:r>
            <a:r>
              <a:rPr lang="en-US" sz="2800" dirty="0" smtClean="0"/>
              <a:t>, FU Berlin</a:t>
            </a:r>
          </a:p>
          <a:p>
            <a:pPr algn="ctr"/>
            <a:r>
              <a:rPr lang="en-US" sz="2800" dirty="0" smtClean="0"/>
              <a:t>today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573659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03102" y="3046838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smtClean="0">
                <a:solidFill>
                  <a:srgbClr val="FFFFFF"/>
                </a:solidFill>
                <a:latin typeface="Arial"/>
              </a:rPr>
              <a:t>Applications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51766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43" y="1058082"/>
            <a:ext cx="6966914" cy="2115766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7" y="4268049"/>
            <a:ext cx="7270441" cy="2254461"/>
          </a:xfrm>
          <a:prstGeom prst="rect">
            <a:avLst/>
          </a:prstGeom>
          <a:ln w="38100" cmpd="sng">
            <a:solidFill>
              <a:srgbClr val="99CC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9" y="3324232"/>
            <a:ext cx="7358408" cy="2270915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26" y="921906"/>
            <a:ext cx="6714162" cy="2448611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559" y="3551933"/>
            <a:ext cx="5947052" cy="2564266"/>
          </a:xfrm>
          <a:prstGeom prst="rect">
            <a:avLst/>
          </a:prstGeom>
          <a:ln w="38100" cmpd="sng">
            <a:solidFill>
              <a:srgbClr val="99CC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70" y="2129250"/>
            <a:ext cx="6713482" cy="2420763"/>
          </a:xfrm>
          <a:prstGeom prst="rect">
            <a:avLst/>
          </a:prstGeom>
          <a:ln w="38100" cmpd="sng">
            <a:solidFill>
              <a:srgbClr val="99CC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488" y="849790"/>
            <a:ext cx="7269309" cy="29030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132" y="3380066"/>
            <a:ext cx="7799422" cy="2153636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625" y="1306708"/>
            <a:ext cx="7304697" cy="2463714"/>
          </a:xfrm>
          <a:prstGeom prst="rect">
            <a:avLst/>
          </a:prstGeom>
          <a:ln w="38100" cmpd="sng">
            <a:solidFill>
              <a:schemeClr val="accent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000" y="3501636"/>
            <a:ext cx="7759225" cy="2551457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823" y="795119"/>
            <a:ext cx="5701269" cy="2675251"/>
          </a:xfrm>
          <a:prstGeom prst="rect">
            <a:avLst/>
          </a:prstGeom>
          <a:ln w="57150" cmpd="sng">
            <a:solidFill>
              <a:srgbClr val="99CC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133041" y="1633357"/>
            <a:ext cx="5189054" cy="397031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John Reid, </a:t>
            </a:r>
            <a:br>
              <a:rPr lang="en-US" sz="2800" dirty="0" smtClean="0"/>
            </a:br>
            <a:r>
              <a:rPr lang="en-US" sz="2800" dirty="0" smtClean="0"/>
              <a:t>Institute of public health Cambridge, UK</a:t>
            </a:r>
          </a:p>
          <a:p>
            <a:pPr algn="ctr"/>
            <a:r>
              <a:rPr lang="en-US" sz="2800" dirty="0" smtClean="0"/>
              <a:t>Tomorrow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Marcel Schulz,</a:t>
            </a:r>
          </a:p>
          <a:p>
            <a:pPr algn="ctr"/>
            <a:r>
              <a:rPr lang="en-US" sz="2800" dirty="0" smtClean="0"/>
              <a:t>Cluster on Excellence on MCI</a:t>
            </a:r>
          </a:p>
          <a:p>
            <a:pPr algn="ctr"/>
            <a:r>
              <a:rPr lang="en-US" sz="2800" dirty="0" smtClean="0"/>
              <a:t>Saarland university</a:t>
            </a:r>
          </a:p>
          <a:p>
            <a:pPr algn="ctr"/>
            <a:r>
              <a:rPr lang="en-US" sz="2800" dirty="0" smtClean="0"/>
              <a:t>Tomorrow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0804928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de-DE" dirty="0" smtClean="0"/>
              <a:t>STELLAR – </a:t>
            </a:r>
            <a:r>
              <a:rPr lang="de-DE" dirty="0" err="1" smtClean="0"/>
              <a:t>exact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aligner</a:t>
            </a:r>
            <a:endParaRPr lang="de-DE" dirty="0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54167" y="1797479"/>
            <a:ext cx="8509865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Filtering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15783" y="1063214"/>
            <a:ext cx="84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smtClean="0">
                <a:solidFill>
                  <a:srgbClr val="333333"/>
                </a:solidFill>
              </a:rPr>
              <a:t>... </a:t>
            </a:r>
            <a:r>
              <a:rPr lang="de-DE" sz="2800" dirty="0" err="1" smtClean="0">
                <a:solidFill>
                  <a:srgbClr val="333333"/>
                </a:solidFill>
              </a:rPr>
              <a:t>finds</a:t>
            </a:r>
            <a:r>
              <a:rPr lang="de-DE" sz="2800" dirty="0" smtClean="0">
                <a:solidFill>
                  <a:srgbClr val="333333"/>
                </a:solidFill>
              </a:rPr>
              <a:t> </a:t>
            </a:r>
            <a:r>
              <a:rPr lang="de-DE" sz="2800" b="1" dirty="0" smtClean="0">
                <a:solidFill>
                  <a:srgbClr val="333333"/>
                </a:solidFill>
              </a:rPr>
              <a:t>all</a:t>
            </a:r>
            <a:r>
              <a:rPr lang="de-DE" sz="2800" dirty="0" smtClean="0">
                <a:solidFill>
                  <a:srgbClr val="333333"/>
                </a:solidFill>
              </a:rPr>
              <a:t> maximal </a:t>
            </a:r>
            <a:r>
              <a:rPr lang="el-GR" sz="2800" dirty="0" smtClean="0">
                <a:solidFill>
                  <a:srgbClr val="333333"/>
                </a:solidFill>
                <a:latin typeface="Arial Unicode MS"/>
                <a:ea typeface="Arial Unicode MS"/>
                <a:cs typeface="Arial Unicode MS"/>
              </a:rPr>
              <a:t>ε</a:t>
            </a:r>
            <a:r>
              <a:rPr lang="de-DE" sz="2800" dirty="0" smtClean="0">
                <a:solidFill>
                  <a:srgbClr val="333333"/>
                </a:solidFill>
              </a:rPr>
              <a:t>-matches in </a:t>
            </a:r>
            <a:r>
              <a:rPr lang="de-DE" sz="2800" dirty="0" err="1" smtClean="0">
                <a:solidFill>
                  <a:srgbClr val="333333"/>
                </a:solidFill>
              </a:rPr>
              <a:t>short</a:t>
            </a:r>
            <a:r>
              <a:rPr lang="de-DE" sz="2800" dirty="0" smtClean="0">
                <a:solidFill>
                  <a:srgbClr val="333333"/>
                </a:solidFill>
              </a:rPr>
              <a:t> time.</a:t>
            </a:r>
            <a:endParaRPr lang="de-DE" sz="2800" dirty="0">
              <a:solidFill>
                <a:srgbClr val="333333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4322" y="2392050"/>
            <a:ext cx="8509865" cy="2205382"/>
            <a:chOff x="144322" y="2392050"/>
            <a:chExt cx="8509865" cy="2205382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144322" y="2392050"/>
              <a:ext cx="8509865" cy="2205382"/>
            </a:xfrm>
            <a:prstGeom prst="roundRect">
              <a:avLst>
                <a:gd name="adj" fmla="val 427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de-DE" b="1" dirty="0" smtClean="0">
                  <a:solidFill>
                    <a:srgbClr val="333333"/>
                  </a:solidFill>
                  <a:latin typeface="Arial" charset="0"/>
                </a:rPr>
                <a:t>Index </a:t>
              </a:r>
              <a:r>
                <a:rPr lang="de-DE" b="1" dirty="0" err="1" smtClean="0">
                  <a:solidFill>
                    <a:srgbClr val="333333"/>
                  </a:solidFill>
                  <a:latin typeface="Arial" charset="0"/>
                </a:rPr>
                <a:t>module</a:t>
              </a:r>
              <a:endParaRPr lang="de-DE" b="1" dirty="0" smtClean="0">
                <a:solidFill>
                  <a:srgbClr val="333333"/>
                </a:solidFill>
                <a:latin typeface="Arial" charset="0"/>
              </a:endParaRPr>
            </a:p>
            <a:p>
              <a:pPr eaLnBrk="0" hangingPunct="0"/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/>
              </a:r>
              <a:b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</a:br>
              <a:endPara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721260" y="3453066"/>
              <a:ext cx="628730" cy="914400"/>
              <a:chOff x="558800" y="4157785"/>
              <a:chExt cx="628730" cy="914400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>
                <a:off x="558800" y="4157785"/>
                <a:ext cx="628730" cy="63504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 bwMode="auto">
              <a:xfrm>
                <a:off x="558800" y="4437140"/>
                <a:ext cx="628730" cy="63504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 bwMode="auto">
              <a:xfrm flipV="1">
                <a:off x="558800" y="4157785"/>
                <a:ext cx="0" cy="27935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 bwMode="auto">
              <a:xfrm flipV="1">
                <a:off x="1187530" y="4792830"/>
                <a:ext cx="0" cy="27935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6693395" y="3527256"/>
              <a:ext cx="360050" cy="635045"/>
              <a:chOff x="558800" y="4157785"/>
              <a:chExt cx="360050" cy="635045"/>
            </a:xfrm>
          </p:grpSpPr>
          <p:cxnSp>
            <p:nvCxnSpPr>
              <p:cNvPr id="21" name="Straight Connector 20"/>
              <p:cNvCxnSpPr/>
              <p:nvPr/>
            </p:nvCxnSpPr>
            <p:spPr bwMode="auto">
              <a:xfrm>
                <a:off x="558800" y="4157785"/>
                <a:ext cx="360050" cy="355690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auto">
              <a:xfrm>
                <a:off x="558800" y="4437140"/>
                <a:ext cx="360050" cy="355690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 bwMode="auto">
              <a:xfrm flipV="1">
                <a:off x="558800" y="4157785"/>
                <a:ext cx="0" cy="27935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auto">
              <a:xfrm flipV="1">
                <a:off x="918850" y="4513475"/>
                <a:ext cx="0" cy="27935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7233470" y="2864891"/>
              <a:ext cx="504070" cy="766020"/>
              <a:chOff x="558800" y="4157785"/>
              <a:chExt cx="504070" cy="766020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>
                <a:off x="558800" y="4157785"/>
                <a:ext cx="504070" cy="486665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auto">
              <a:xfrm>
                <a:off x="558800" y="4437140"/>
                <a:ext cx="504070" cy="486665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auto">
              <a:xfrm flipV="1">
                <a:off x="558800" y="4157785"/>
                <a:ext cx="0" cy="279355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auto">
              <a:xfrm flipV="1">
                <a:off x="1062870" y="4644450"/>
                <a:ext cx="0" cy="279355"/>
              </a:xfrm>
              <a:prstGeom prst="line">
                <a:avLst/>
              </a:prstGeom>
              <a:ln w="57150" cap="rnd" cmpd="sng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Arrow Connector 34"/>
            <p:cNvCxnSpPr/>
            <p:nvPr/>
          </p:nvCxnSpPr>
          <p:spPr bwMode="auto">
            <a:xfrm>
              <a:off x="5577240" y="2794111"/>
              <a:ext cx="252035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 bwMode="auto">
            <a:xfrm>
              <a:off x="5577240" y="2808228"/>
              <a:ext cx="0" cy="16453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6330747" y="2477337"/>
              <a:ext cx="1113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>
                  <a:solidFill>
                    <a:srgbClr val="333333"/>
                  </a:solidFill>
                </a:rPr>
                <a:t>sequence</a:t>
              </a:r>
              <a:r>
                <a:rPr lang="de-DE" sz="1400" dirty="0" smtClean="0">
                  <a:solidFill>
                    <a:srgbClr val="333333"/>
                  </a:solidFill>
                </a:rPr>
                <a:t> 1</a:t>
              </a:r>
              <a:endParaRPr lang="de-DE" sz="1400" dirty="0">
                <a:solidFill>
                  <a:srgbClr val="333333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 rot="16200000">
              <a:off x="4893768" y="3432146"/>
              <a:ext cx="1113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>
                  <a:solidFill>
                    <a:srgbClr val="333333"/>
                  </a:solidFill>
                </a:rPr>
                <a:t>sequence</a:t>
              </a:r>
              <a:r>
                <a:rPr lang="de-DE" sz="1400" dirty="0" smtClean="0">
                  <a:solidFill>
                    <a:srgbClr val="333333"/>
                  </a:solidFill>
                </a:rPr>
                <a:t> 2</a:t>
              </a:r>
              <a:endParaRPr lang="de-DE" sz="1400" dirty="0">
                <a:solidFill>
                  <a:srgbClr val="333333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03637" y="3222895"/>
              <a:ext cx="4737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/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Finder&lt;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Tsequence,Swift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&lt;</a:t>
              </a:r>
              <a:r>
                <a:rPr lang="de-DE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SwiftLocal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&gt; &gt;</a:t>
              </a:r>
              <a:endParaRPr lang="de-DE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98256" y="2794862"/>
              <a:ext cx="4319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/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Index &lt;</a:t>
              </a:r>
              <a:r>
                <a:rPr lang="de-DE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TSeq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, 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IndexQGram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5485" y="3429000"/>
            <a:ext cx="8497775" cy="2454384"/>
            <a:chOff x="215485" y="3429000"/>
            <a:chExt cx="8497775" cy="2454384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215485" y="5500431"/>
              <a:ext cx="8497775" cy="382953"/>
            </a:xfrm>
            <a:prstGeom prst="roundRect">
              <a:avLst/>
            </a:prstGeom>
            <a:solidFill>
              <a:srgbClr val="008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de-DE" b="1" i="1" dirty="0" err="1" smtClean="0">
                  <a:solidFill>
                    <a:srgbClr val="FFFFFF"/>
                  </a:solidFill>
                  <a:latin typeface="Arial" charset="0"/>
                </a:rPr>
                <a:t>Verification</a:t>
              </a:r>
              <a:endParaRPr lang="de-DE" b="1" i="1" dirty="0" smtClean="0">
                <a:solidFill>
                  <a:srgbClr val="FFFFFF"/>
                </a:solidFill>
                <a:latin typeface="Arial" charset="0"/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 bwMode="auto">
            <a:xfrm flipH="1">
              <a:off x="4283960" y="3429000"/>
              <a:ext cx="3168440" cy="201628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484106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de-DE" dirty="0" smtClean="0"/>
              <a:t>STELLAR – </a:t>
            </a:r>
            <a:r>
              <a:rPr lang="de-DE" dirty="0" err="1" smtClean="0"/>
              <a:t>exact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aligner</a:t>
            </a:r>
            <a:endParaRPr lang="de-DE" dirty="0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17031" y="1040824"/>
            <a:ext cx="8497775" cy="382953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Verification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47684" y="1634016"/>
            <a:ext cx="8469080" cy="2254605"/>
            <a:chOff x="147684" y="1634016"/>
            <a:chExt cx="8469080" cy="2254605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47684" y="1634016"/>
              <a:ext cx="8469080" cy="2254605"/>
            </a:xfrm>
            <a:prstGeom prst="roundRect">
              <a:avLst>
                <a:gd name="adj" fmla="val 4709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de-DE" b="1" dirty="0" err="1" smtClean="0">
                  <a:solidFill>
                    <a:srgbClr val="333333"/>
                  </a:solidFill>
                  <a:latin typeface="Arial" charset="0"/>
                </a:rPr>
                <a:t>Alignment</a:t>
              </a:r>
              <a:r>
                <a:rPr lang="de-DE" b="1" dirty="0" smtClean="0">
                  <a:solidFill>
                    <a:srgbClr val="333333"/>
                  </a:solidFill>
                  <a:latin typeface="Arial" charset="0"/>
                </a:rPr>
                <a:t> </a:t>
              </a:r>
              <a:r>
                <a:rPr lang="de-DE" b="1" dirty="0" err="1" smtClean="0">
                  <a:solidFill>
                    <a:srgbClr val="333333"/>
                  </a:solidFill>
                  <a:latin typeface="Arial" charset="0"/>
                </a:rPr>
                <a:t>module</a:t>
              </a:r>
              <a:endParaRPr lang="de-DE" b="1" dirty="0" smtClean="0">
                <a:solidFill>
                  <a:srgbClr val="333333"/>
                </a:solidFill>
                <a:latin typeface="Arial" charset="0"/>
              </a:endParaRPr>
            </a:p>
            <a:p>
              <a:pPr algn="ctr" eaLnBrk="0" hangingPunct="0"/>
              <a:endParaRPr lang="de-DE" sz="1000" dirty="0" smtClean="0">
                <a:solidFill>
                  <a:srgbClr val="333333"/>
                </a:solidFill>
                <a:latin typeface="Arial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371776" y="1713669"/>
              <a:ext cx="1368190" cy="2108695"/>
              <a:chOff x="558800" y="4157785"/>
              <a:chExt cx="504070" cy="766020"/>
            </a:xfrm>
          </p:grpSpPr>
          <p:cxnSp>
            <p:nvCxnSpPr>
              <p:cNvPr id="48" name="Straight Connector 47"/>
              <p:cNvCxnSpPr/>
              <p:nvPr/>
            </p:nvCxnSpPr>
            <p:spPr bwMode="auto">
              <a:xfrm>
                <a:off x="558800" y="4157785"/>
                <a:ext cx="504070" cy="48666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auto">
              <a:xfrm>
                <a:off x="558800" y="4437140"/>
                <a:ext cx="504070" cy="48666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auto">
              <a:xfrm flipV="1">
                <a:off x="558800" y="4157785"/>
                <a:ext cx="0" cy="27935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auto">
              <a:xfrm flipV="1">
                <a:off x="1062870" y="4644450"/>
                <a:ext cx="0" cy="279355"/>
              </a:xfrm>
              <a:prstGeom prst="line">
                <a:avLst/>
              </a:prstGeom>
              <a:ln cap="rnd"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6659816" y="2577788"/>
              <a:ext cx="1080150" cy="918366"/>
              <a:chOff x="4283960" y="4046754"/>
              <a:chExt cx="1080150" cy="918366"/>
            </a:xfrm>
          </p:grpSpPr>
          <p:cxnSp>
            <p:nvCxnSpPr>
              <p:cNvPr id="55" name="Straight Connector 54"/>
              <p:cNvCxnSpPr/>
              <p:nvPr/>
            </p:nvCxnSpPr>
            <p:spPr bwMode="auto">
              <a:xfrm>
                <a:off x="4283960" y="4046754"/>
                <a:ext cx="288040" cy="256001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 bwMode="auto">
              <a:xfrm flipV="1">
                <a:off x="4572000" y="4302755"/>
                <a:ext cx="0" cy="62375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 bwMode="auto">
              <a:xfrm>
                <a:off x="4572000" y="4365130"/>
                <a:ext cx="216030" cy="216980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4788030" y="4582110"/>
                <a:ext cx="144020" cy="0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4932050" y="4582110"/>
                <a:ext cx="432060" cy="383010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130" name="Straight Connector 129"/>
            <p:cNvCxnSpPr/>
            <p:nvPr/>
          </p:nvCxnSpPr>
          <p:spPr bwMode="auto">
            <a:xfrm>
              <a:off x="6443786" y="1929698"/>
              <a:ext cx="288040" cy="256001"/>
            </a:xfrm>
            <a:prstGeom prst="line">
              <a:avLst/>
            </a:prstGeom>
            <a:ln cap="rnd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54771" y="2032091"/>
              <a:ext cx="2174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/>
              <a:r>
                <a:rPr lang="de-DE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Align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 &lt;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Tseq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&gt;</a:t>
              </a:r>
              <a:endParaRPr lang="de-DE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49121" y="2358582"/>
              <a:ext cx="5244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/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LocalAlignmentEnumerator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&lt;</a:t>
              </a:r>
              <a:r>
                <a:rPr lang="de-DE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TScore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, </a:t>
              </a:r>
              <a:r>
                <a:rPr lang="de-DE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Banded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&gt;</a:t>
              </a:r>
              <a:endParaRPr lang="de-DE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6909" y="4213494"/>
            <a:ext cx="8398204" cy="2175658"/>
            <a:chOff x="196909" y="4213494"/>
            <a:chExt cx="8398204" cy="217565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196909" y="4213494"/>
              <a:ext cx="8398204" cy="2175658"/>
            </a:xfrm>
            <a:prstGeom prst="roundRect">
              <a:avLst>
                <a:gd name="adj" fmla="val 6006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de-DE" b="1" dirty="0" err="1" smtClean="0">
                  <a:solidFill>
                    <a:srgbClr val="333333"/>
                  </a:solidFill>
                  <a:latin typeface="Arial" charset="0"/>
                </a:rPr>
                <a:t>Seeds</a:t>
              </a:r>
              <a:r>
                <a:rPr lang="de-DE" b="1" dirty="0" smtClean="0">
                  <a:solidFill>
                    <a:srgbClr val="333333"/>
                  </a:solidFill>
                  <a:latin typeface="Arial" charset="0"/>
                </a:rPr>
                <a:t> </a:t>
              </a:r>
              <a:r>
                <a:rPr lang="de-DE" b="1" dirty="0" err="1" smtClean="0">
                  <a:solidFill>
                    <a:srgbClr val="333333"/>
                  </a:solidFill>
                  <a:latin typeface="Arial" charset="0"/>
                </a:rPr>
                <a:t>module</a:t>
              </a:r>
              <a:endParaRPr lang="de-DE" b="1" dirty="0" smtClean="0">
                <a:solidFill>
                  <a:srgbClr val="333333"/>
                </a:solidFill>
                <a:latin typeface="Arial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6675747" y="4981159"/>
              <a:ext cx="1080150" cy="918366"/>
              <a:chOff x="4283960" y="4046754"/>
              <a:chExt cx="1080150" cy="918366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>
                <a:off x="4283960" y="4046754"/>
                <a:ext cx="288040" cy="256001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V="1">
                <a:off x="4572000" y="4302755"/>
                <a:ext cx="0" cy="62375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4572000" y="4365130"/>
                <a:ext cx="216030" cy="216980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>
                <a:off x="4788030" y="4582110"/>
                <a:ext cx="144020" cy="0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>
                <a:off x="4932050" y="4582110"/>
                <a:ext cx="432060" cy="383010"/>
              </a:xfrm>
              <a:prstGeom prst="line">
                <a:avLst/>
              </a:prstGeom>
              <a:ln cap="rnd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>
              <a:off x="5955647" y="4270168"/>
              <a:ext cx="720567" cy="710991"/>
              <a:chOff x="6228230" y="3284981"/>
              <a:chExt cx="720567" cy="710991"/>
            </a:xfrm>
          </p:grpSpPr>
          <p:sp>
            <p:nvSpPr>
              <p:cNvPr id="75" name="Rectangle 74"/>
              <p:cNvSpPr/>
              <p:nvPr/>
            </p:nvSpPr>
            <p:spPr bwMode="auto">
              <a:xfrm>
                <a:off x="6588280" y="3582128"/>
                <a:ext cx="288040" cy="2069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 bwMode="auto">
              <a:xfrm>
                <a:off x="6516737" y="3789050"/>
                <a:ext cx="432060" cy="2069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6444727" y="3685589"/>
                <a:ext cx="288040" cy="2069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 bwMode="auto">
              <a:xfrm>
                <a:off x="6300707" y="3356991"/>
                <a:ext cx="432060" cy="32859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6228230" y="3284981"/>
                <a:ext cx="288507" cy="29714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7755897" y="5935505"/>
              <a:ext cx="432060" cy="422953"/>
              <a:chOff x="8028480" y="4950318"/>
              <a:chExt cx="432060" cy="422953"/>
            </a:xfrm>
          </p:grpSpPr>
          <p:sp>
            <p:nvSpPr>
              <p:cNvPr id="79" name="Rectangle 78"/>
              <p:cNvSpPr/>
              <p:nvPr/>
            </p:nvSpPr>
            <p:spPr bwMode="auto">
              <a:xfrm>
                <a:off x="8028480" y="4950318"/>
                <a:ext cx="288040" cy="20692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 bwMode="auto">
              <a:xfrm>
                <a:off x="8100490" y="5013220"/>
                <a:ext cx="288040" cy="27916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 bwMode="auto">
              <a:xfrm>
                <a:off x="8172500" y="5068775"/>
                <a:ext cx="288040" cy="25203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 bwMode="auto">
              <a:xfrm>
                <a:off x="8244510" y="5157241"/>
                <a:ext cx="216030" cy="21603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/>
                <a:endParaRPr lang="de-DE" smtClean="0">
                  <a:solidFill>
                    <a:srgbClr val="333333"/>
                  </a:solidFill>
                  <a:latin typeface="Arial" charset="0"/>
                </a:endParaRP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5955647" y="4270167"/>
              <a:ext cx="720100" cy="720100"/>
              <a:chOff x="6227764" y="3356990"/>
              <a:chExt cx="720100" cy="720100"/>
            </a:xfrm>
          </p:grpSpPr>
          <p:cxnSp>
            <p:nvCxnSpPr>
              <p:cNvPr id="86" name="Straight Connector 85"/>
              <p:cNvCxnSpPr/>
              <p:nvPr/>
            </p:nvCxnSpPr>
            <p:spPr bwMode="auto">
              <a:xfrm flipH="1">
                <a:off x="6803844" y="4077090"/>
                <a:ext cx="144020" cy="0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flipH="1" flipV="1">
                <a:off x="6588282" y="3861060"/>
                <a:ext cx="215562" cy="216030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flipH="1" flipV="1">
                <a:off x="6588280" y="3789050"/>
                <a:ext cx="1" cy="72010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flipH="1" flipV="1">
                <a:off x="6372250" y="3573020"/>
                <a:ext cx="216030" cy="216030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flipV="1">
                <a:off x="6371784" y="3501011"/>
                <a:ext cx="0" cy="72009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 bwMode="auto">
              <a:xfrm flipH="1" flipV="1">
                <a:off x="6227764" y="3356990"/>
                <a:ext cx="144020" cy="144020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 flipH="1" flipV="1">
              <a:off x="7755897" y="5926397"/>
              <a:ext cx="432526" cy="432060"/>
              <a:chOff x="6443328" y="3645030"/>
              <a:chExt cx="432526" cy="432060"/>
            </a:xfrm>
          </p:grpSpPr>
          <p:cxnSp>
            <p:nvCxnSpPr>
              <p:cNvPr id="118" name="Straight Connector 117"/>
              <p:cNvCxnSpPr/>
              <p:nvPr/>
            </p:nvCxnSpPr>
            <p:spPr bwMode="auto">
              <a:xfrm flipH="1" flipV="1">
                <a:off x="6803844" y="4077090"/>
                <a:ext cx="72010" cy="0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 flipV="1">
                <a:off x="6588282" y="3861060"/>
                <a:ext cx="215562" cy="216030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 bwMode="auto">
              <a:xfrm flipH="1" flipV="1">
                <a:off x="6588280" y="3789050"/>
                <a:ext cx="1" cy="72010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 bwMode="auto">
              <a:xfrm flipH="1" flipV="1">
                <a:off x="6443328" y="3645030"/>
                <a:ext cx="144486" cy="144020"/>
              </a:xfrm>
              <a:prstGeom prst="line">
                <a:avLst/>
              </a:prstGeom>
              <a:ln cap="rnd">
                <a:solidFill>
                  <a:schemeClr val="accent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/>
            <p:cNvSpPr txBox="1"/>
            <p:nvPr/>
          </p:nvSpPr>
          <p:spPr>
            <a:xfrm>
              <a:off x="337639" y="4704716"/>
              <a:ext cx="2222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/>
              <a:r>
                <a:rPr lang="de-DE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Seed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 &lt;Simple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&gt;</a:t>
              </a:r>
              <a:endParaRPr lang="de-DE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33017" y="5090652"/>
              <a:ext cx="5160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/>
              <a:r>
                <a:rPr lang="de-DE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extendSeed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(</a:t>
              </a:r>
              <a:r>
                <a:rPr lang="de-DE" dirty="0" err="1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seed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, ..</a:t>
              </a:r>
              <a:r>
                <a:rPr lang="de-DE" dirty="0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.,</a:t>
              </a:r>
              <a:r>
                <a:rPr lang="de-DE" dirty="0" err="1" smtClean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GappedXDrop</a:t>
              </a:r>
              <a:r>
                <a:rPr lang="de-DE" dirty="0">
                  <a:solidFill>
                    <a:srgbClr val="333333"/>
                  </a:solidFill>
                  <a:latin typeface="Consolas" pitchFamily="49" charset="0"/>
                  <a:cs typeface="Consolas" pitchFamily="49" charset="0"/>
                </a:rPr>
                <a:t>())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61607" y="2564880"/>
            <a:ext cx="1116331" cy="3322196"/>
            <a:chOff x="6661607" y="2564880"/>
            <a:chExt cx="1116331" cy="3322196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>
              <a:off x="6661607" y="2564880"/>
              <a:ext cx="23482" cy="240664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3" name="Straight Arrow Connector 92"/>
            <p:cNvCxnSpPr/>
            <p:nvPr/>
          </p:nvCxnSpPr>
          <p:spPr bwMode="auto">
            <a:xfrm>
              <a:off x="7740440" y="3501010"/>
              <a:ext cx="37498" cy="238606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" name="Group 9"/>
          <p:cNvGrpSpPr/>
          <p:nvPr/>
        </p:nvGrpSpPr>
        <p:grpSpPr>
          <a:xfrm>
            <a:off x="5493784" y="2060810"/>
            <a:ext cx="1454546" cy="936130"/>
            <a:chOff x="5493784" y="2060810"/>
            <a:chExt cx="1454546" cy="936130"/>
          </a:xfrm>
        </p:grpSpPr>
        <p:cxnSp>
          <p:nvCxnSpPr>
            <p:cNvPr id="4" name="Straight Arrow Connector 3"/>
            <p:cNvCxnSpPr>
              <a:stCxn id="89" idx="3"/>
            </p:cNvCxnSpPr>
            <p:nvPr/>
          </p:nvCxnSpPr>
          <p:spPr bwMode="auto">
            <a:xfrm flipV="1">
              <a:off x="5493784" y="2060810"/>
              <a:ext cx="1022486" cy="48243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1" name="Straight Arrow Connector 60"/>
            <p:cNvCxnSpPr>
              <a:stCxn id="89" idx="3"/>
            </p:cNvCxnSpPr>
            <p:nvPr/>
          </p:nvCxnSpPr>
          <p:spPr bwMode="auto">
            <a:xfrm>
              <a:off x="5493784" y="2543248"/>
              <a:ext cx="1454546" cy="45369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4" name="Group 73"/>
          <p:cNvGrpSpPr/>
          <p:nvPr/>
        </p:nvGrpSpPr>
        <p:grpSpPr>
          <a:xfrm>
            <a:off x="4860040" y="4725180"/>
            <a:ext cx="2808390" cy="1440200"/>
            <a:chOff x="5493784" y="1988800"/>
            <a:chExt cx="2808390" cy="1440200"/>
          </a:xfrm>
        </p:grpSpPr>
        <p:cxnSp>
          <p:nvCxnSpPr>
            <p:cNvPr id="83" name="Straight Arrow Connector 82"/>
            <p:cNvCxnSpPr/>
            <p:nvPr/>
          </p:nvCxnSpPr>
          <p:spPr bwMode="auto">
            <a:xfrm flipV="1">
              <a:off x="5493784" y="1988800"/>
              <a:ext cx="1152160" cy="55444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>
              <a:off x="5493784" y="2543248"/>
              <a:ext cx="2808390" cy="885752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0573659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Stellar – </a:t>
            </a:r>
            <a:r>
              <a:rPr lang="de-DE" dirty="0" err="1" smtClean="0"/>
              <a:t>exact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aligner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286207" y="983869"/>
            <a:ext cx="6564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3333"/>
                </a:solidFill>
              </a:rPr>
              <a:t>Stellar is based on a SWIFT filter and allows epsilon threshold matches with X-drops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5746"/>
            <a:ext cx="9144000" cy="25109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6525" y="2419200"/>
            <a:ext cx="1774410" cy="2355435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49816" y="2423931"/>
            <a:ext cx="1494183" cy="234085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958" y="5213081"/>
            <a:ext cx="4709938" cy="135484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86213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Line 3"/>
          <p:cNvSpPr>
            <a:spLocks noChangeShapeType="1"/>
          </p:cNvSpPr>
          <p:nvPr/>
        </p:nvSpPr>
        <p:spPr bwMode="auto">
          <a:xfrm>
            <a:off x="313656" y="618381"/>
            <a:ext cx="8536781" cy="223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de-DE">
              <a:solidFill>
                <a:srgbClr val="333333"/>
              </a:solidFill>
            </a:endParaRPr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81276"/>
          <a:lstStyle/>
          <a:p>
            <a:pPr marL="40182"/>
            <a:r>
              <a:rPr lang="en-US" dirty="0" smtClean="0"/>
              <a:t>Exact vs. Heuristics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068"/>
            <a:ext cx="9062060" cy="4528209"/>
          </a:xfrm>
          <a:prstGeom prst="rect">
            <a:avLst/>
          </a:prstGeom>
        </p:spPr>
      </p:pic>
      <p:sp>
        <p:nvSpPr>
          <p:cNvPr id="12" name="Rectangle 9"/>
          <p:cNvSpPr>
            <a:spLocks/>
          </p:cNvSpPr>
          <p:nvPr/>
        </p:nvSpPr>
        <p:spPr bwMode="auto">
          <a:xfrm>
            <a:off x="0" y="5450384"/>
            <a:ext cx="8715375" cy="64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8" bIns="0" anchor="ctr"/>
          <a:lstStyle/>
          <a:p>
            <a:pPr marL="40182" algn="ctr"/>
            <a:r>
              <a:rPr lang="en-US" sz="3100" dirty="0" smtClean="0">
                <a:solidFill>
                  <a:srgbClr val="333333"/>
                </a:solidFill>
                <a:ea typeface="ＭＳ Ｐゴシック" charset="0"/>
                <a:cs typeface="Trebuchet MS" charset="0"/>
              </a:rPr>
              <a:t>E-value 6x10</a:t>
            </a:r>
            <a:r>
              <a:rPr lang="en-US" sz="2800" baseline="30000" dirty="0" smtClean="0">
                <a:solidFill>
                  <a:srgbClr val="333333"/>
                </a:solidFill>
                <a:ea typeface="ＭＳ Ｐゴシック" charset="0"/>
                <a:cs typeface="Trebuchet MS" charset="0"/>
              </a:rPr>
              <a:t>-84 </a:t>
            </a:r>
            <a:r>
              <a:rPr lang="en-US" sz="3100" dirty="0" smtClean="0">
                <a:solidFill>
                  <a:srgbClr val="333333"/>
                </a:solidFill>
                <a:ea typeface="ＭＳ Ｐゴシック" charset="0"/>
                <a:cs typeface="Trebuchet MS" charset="0"/>
              </a:rPr>
              <a:t>not found by standard BLAST</a:t>
            </a:r>
            <a:endParaRPr lang="en-US" sz="3100" dirty="0">
              <a:solidFill>
                <a:srgbClr val="333333"/>
              </a:solidFill>
              <a:ea typeface="ＭＳ Ｐゴシック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9221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Gustaf: multi-split </a:t>
            </a:r>
            <a:r>
              <a:rPr lang="de-DE" dirty="0" err="1" smtClean="0"/>
              <a:t>mapping</a:t>
            </a:r>
            <a:endParaRPr lang="de-DE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17031" y="1365775"/>
            <a:ext cx="8497775" cy="382953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Find partial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alignments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using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STELLAR</a:t>
            </a:r>
          </a:p>
        </p:txBody>
      </p:sp>
      <p:sp>
        <p:nvSpPr>
          <p:cNvPr id="8" name="TextBox 130"/>
          <p:cNvSpPr txBox="1"/>
          <p:nvPr/>
        </p:nvSpPr>
        <p:spPr>
          <a:xfrm>
            <a:off x="193505" y="842555"/>
            <a:ext cx="84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dirty="0" smtClean="0">
                <a:solidFill>
                  <a:srgbClr val="333333"/>
                </a:solidFill>
              </a:rPr>
              <a:t>... </a:t>
            </a:r>
            <a:r>
              <a:rPr lang="de-DE" sz="2800" dirty="0" err="1" smtClean="0">
                <a:solidFill>
                  <a:srgbClr val="333333"/>
                </a:solidFill>
              </a:rPr>
              <a:t>for</a:t>
            </a:r>
            <a:r>
              <a:rPr lang="de-DE" sz="2800" dirty="0" smtClean="0">
                <a:solidFill>
                  <a:srgbClr val="333333"/>
                </a:solidFill>
              </a:rPr>
              <a:t> </a:t>
            </a:r>
            <a:r>
              <a:rPr lang="de-DE" sz="2800" dirty="0" err="1" smtClean="0">
                <a:solidFill>
                  <a:srgbClr val="333333"/>
                </a:solidFill>
              </a:rPr>
              <a:t>structural</a:t>
            </a:r>
            <a:r>
              <a:rPr lang="de-DE" sz="2800" dirty="0" smtClean="0">
                <a:solidFill>
                  <a:srgbClr val="333333"/>
                </a:solidFill>
              </a:rPr>
              <a:t> variant </a:t>
            </a:r>
            <a:r>
              <a:rPr lang="de-DE" sz="2800" dirty="0" err="1" smtClean="0">
                <a:solidFill>
                  <a:srgbClr val="333333"/>
                </a:solidFill>
              </a:rPr>
              <a:t>detection</a:t>
            </a:r>
            <a:endParaRPr lang="de-DE" sz="2800" dirty="0">
              <a:solidFill>
                <a:srgbClr val="333333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19922" t="32812" r="17968" b="5785"/>
          <a:stretch>
            <a:fillRect/>
          </a:stretch>
        </p:blipFill>
        <p:spPr bwMode="auto">
          <a:xfrm>
            <a:off x="313455" y="2197228"/>
            <a:ext cx="2686443" cy="1659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9" name="Gruppieren 48"/>
          <p:cNvGrpSpPr/>
          <p:nvPr/>
        </p:nvGrpSpPr>
        <p:grpSpPr>
          <a:xfrm>
            <a:off x="355181" y="4060478"/>
            <a:ext cx="2402538" cy="284164"/>
            <a:chOff x="355181" y="4060478"/>
            <a:chExt cx="2402538" cy="284164"/>
          </a:xfrm>
        </p:grpSpPr>
        <p:cxnSp>
          <p:nvCxnSpPr>
            <p:cNvPr id="14" name="Gerade Verbindung 13"/>
            <p:cNvCxnSpPr/>
            <p:nvPr/>
          </p:nvCxnSpPr>
          <p:spPr>
            <a:xfrm>
              <a:off x="355181" y="4184815"/>
              <a:ext cx="915064" cy="1588"/>
            </a:xfrm>
            <a:prstGeom prst="line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>
              <a:off x="627233" y="4060478"/>
              <a:ext cx="1065280" cy="1588"/>
            </a:xfrm>
            <a:prstGeom prst="line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>
              <a:off x="1565743" y="4177258"/>
              <a:ext cx="1101886" cy="1588"/>
            </a:xfrm>
            <a:prstGeom prst="line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>
              <a:off x="420946" y="4343054"/>
              <a:ext cx="915064" cy="1588"/>
            </a:xfrm>
            <a:prstGeom prst="line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1714636" y="4343054"/>
              <a:ext cx="1043083" cy="0"/>
            </a:xfrm>
            <a:prstGeom prst="line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uppieren 2"/>
          <p:cNvGrpSpPr/>
          <p:nvPr/>
        </p:nvGrpSpPr>
        <p:grpSpPr>
          <a:xfrm>
            <a:off x="1020455" y="4598098"/>
            <a:ext cx="1071570" cy="1479190"/>
            <a:chOff x="1020455" y="4598098"/>
            <a:chExt cx="1071570" cy="1479190"/>
          </a:xfrm>
        </p:grpSpPr>
        <p:cxnSp>
          <p:nvCxnSpPr>
            <p:cNvPr id="51" name="Gerade Verbindung 50"/>
            <p:cNvCxnSpPr/>
            <p:nvPr/>
          </p:nvCxnSpPr>
          <p:spPr>
            <a:xfrm>
              <a:off x="1020455" y="5411192"/>
              <a:ext cx="1071570" cy="1588"/>
            </a:xfrm>
            <a:prstGeom prst="line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1" name="Gruppieren 90"/>
            <p:cNvGrpSpPr/>
            <p:nvPr/>
          </p:nvGrpSpPr>
          <p:grpSpPr>
            <a:xfrm>
              <a:off x="1396184" y="4598098"/>
              <a:ext cx="385042" cy="1479190"/>
              <a:chOff x="1396184" y="4598098"/>
              <a:chExt cx="385042" cy="1479190"/>
            </a:xfrm>
          </p:grpSpPr>
          <p:cxnSp>
            <p:nvCxnSpPr>
              <p:cNvPr id="50" name="Gerade Verbindung mit Pfeil 49"/>
              <p:cNvCxnSpPr/>
              <p:nvPr/>
            </p:nvCxnSpPr>
            <p:spPr>
              <a:xfrm>
                <a:off x="1565743" y="4598098"/>
                <a:ext cx="0" cy="53312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/>
              <p:cNvCxnSpPr/>
              <p:nvPr/>
            </p:nvCxnSpPr>
            <p:spPr>
              <a:xfrm rot="5400000">
                <a:off x="1375579" y="5375473"/>
                <a:ext cx="357190" cy="158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Textfeld 52"/>
              <p:cNvSpPr txBox="1"/>
              <p:nvPr/>
            </p:nvSpPr>
            <p:spPr>
              <a:xfrm>
                <a:off x="1396184" y="5554068"/>
                <a:ext cx="3850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 smtClean="0"/>
                  <a:t>?</a:t>
                </a:r>
                <a:endParaRPr lang="en-GB" sz="2800" dirty="0"/>
              </a:p>
            </p:txBody>
          </p:sp>
        </p:grpSp>
      </p:grpSp>
      <p:sp>
        <p:nvSpPr>
          <p:cNvPr id="56" name="TextBox 130"/>
          <p:cNvSpPr txBox="1"/>
          <p:nvPr/>
        </p:nvSpPr>
        <p:spPr>
          <a:xfrm>
            <a:off x="155826" y="1802100"/>
            <a:ext cx="1500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>
                <a:solidFill>
                  <a:srgbClr val="333333"/>
                </a:solidFill>
              </a:rPr>
              <a:t>Inversion</a:t>
            </a:r>
            <a:endParaRPr lang="de-DE" sz="2000" dirty="0">
              <a:solidFill>
                <a:srgbClr val="333333"/>
              </a:solidFill>
            </a:endParaRPr>
          </a:p>
        </p:txBody>
      </p:sp>
      <p:grpSp>
        <p:nvGrpSpPr>
          <p:cNvPr id="72" name="Gruppieren 71"/>
          <p:cNvGrpSpPr/>
          <p:nvPr/>
        </p:nvGrpSpPr>
        <p:grpSpPr>
          <a:xfrm>
            <a:off x="1270245" y="3922096"/>
            <a:ext cx="2978414" cy="1142618"/>
            <a:chOff x="1270245" y="3922096"/>
            <a:chExt cx="2978414" cy="1142618"/>
          </a:xfrm>
        </p:grpSpPr>
        <p:sp>
          <p:nvSpPr>
            <p:cNvPr id="58" name="TextBox 130"/>
            <p:cNvSpPr txBox="1"/>
            <p:nvPr/>
          </p:nvSpPr>
          <p:spPr>
            <a:xfrm>
              <a:off x="2516488" y="4664604"/>
              <a:ext cx="17321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smtClean="0">
                  <a:solidFill>
                    <a:srgbClr val="333333"/>
                  </a:solidFill>
                </a:rPr>
                <a:t>Breakpoints</a:t>
              </a:r>
              <a:endParaRPr lang="de-DE" sz="2000" dirty="0">
                <a:solidFill>
                  <a:srgbClr val="333333"/>
                </a:solidFill>
              </a:endParaRPr>
            </a:p>
          </p:txBody>
        </p:sp>
        <p:cxnSp>
          <p:nvCxnSpPr>
            <p:cNvPr id="59" name="Gerade Verbindung mit Pfeil 58"/>
            <p:cNvCxnSpPr/>
            <p:nvPr/>
          </p:nvCxnSpPr>
          <p:spPr>
            <a:xfrm flipH="1" flipV="1">
              <a:off x="2017726" y="3922096"/>
              <a:ext cx="982638" cy="728642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 flipH="1" flipV="1">
              <a:off x="1270245" y="3922096"/>
              <a:ext cx="1730120" cy="72864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uppieren 85"/>
          <p:cNvGrpSpPr/>
          <p:nvPr/>
        </p:nvGrpSpPr>
        <p:grpSpPr>
          <a:xfrm>
            <a:off x="3544244" y="2214256"/>
            <a:ext cx="5206897" cy="1184582"/>
            <a:chOff x="3544245" y="2037879"/>
            <a:chExt cx="5206897" cy="118458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/>
            <a:srcRect l="7031" t="42188" r="8007" b="31562"/>
            <a:stretch>
              <a:fillRect/>
            </a:stretch>
          </p:blipFill>
          <p:spPr bwMode="auto">
            <a:xfrm>
              <a:off x="3589587" y="2290165"/>
              <a:ext cx="4979441" cy="932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73" name="Gerade Verbindung 72"/>
            <p:cNvCxnSpPr/>
            <p:nvPr/>
          </p:nvCxnSpPr>
          <p:spPr>
            <a:xfrm>
              <a:off x="3589587" y="2197228"/>
              <a:ext cx="5025219" cy="0"/>
            </a:xfrm>
            <a:prstGeom prst="line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Textfeld 75"/>
            <p:cNvSpPr txBox="1"/>
            <p:nvPr/>
          </p:nvSpPr>
          <p:spPr>
            <a:xfrm>
              <a:off x="3544245" y="2037879"/>
              <a:ext cx="520689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500" b="1" spc="90" dirty="0" smtClean="0">
                  <a:solidFill>
                    <a:prstClr val="black"/>
                  </a:solidFill>
                  <a:latin typeface="Britannic Bold" panose="020B0903060703020204" pitchFamily="34" charset="0"/>
                </a:rPr>
                <a:t>CTGGGGGACTTGGCAGATCTCACCGTCACCAACGACAACGACCTCAGCTGCGATGTGGAGATTCTGGACGCAAAGACAAGGGAGAAGCTGTGTTTCTTGGA</a:t>
              </a:r>
              <a:endParaRPr lang="en-GB" sz="500" b="1" spc="90" dirty="0">
                <a:solidFill>
                  <a:prstClr val="black"/>
                </a:solidFill>
                <a:latin typeface="Britannic Bold" panose="020B0903060703020204" pitchFamily="34" charset="0"/>
              </a:endParaRPr>
            </a:p>
          </p:txBody>
        </p:sp>
      </p:grpSp>
      <p:cxnSp>
        <p:nvCxnSpPr>
          <p:cNvPr id="84" name="Gerade Verbindung mit Pfeil 83"/>
          <p:cNvCxnSpPr/>
          <p:nvPr/>
        </p:nvCxnSpPr>
        <p:spPr>
          <a:xfrm flipH="1">
            <a:off x="5849137" y="4000664"/>
            <a:ext cx="1479692" cy="12590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feld 86"/>
          <p:cNvSpPr txBox="1"/>
          <p:nvPr/>
        </p:nvSpPr>
        <p:spPr>
          <a:xfrm>
            <a:off x="4024814" y="3460431"/>
            <a:ext cx="527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latin typeface="+mj-lt"/>
              </a:rPr>
              <a:t>Overlapping</a:t>
            </a:r>
            <a:r>
              <a:rPr lang="de-DE" sz="2400" dirty="0" smtClean="0">
                <a:latin typeface="+mj-lt"/>
              </a:rPr>
              <a:t> STELLAR </a:t>
            </a:r>
            <a:r>
              <a:rPr lang="de-DE" sz="2400" dirty="0" err="1" smtClean="0">
                <a:latin typeface="+mj-lt"/>
              </a:rPr>
              <a:t>matches</a:t>
            </a:r>
            <a:endParaRPr lang="de-DE" sz="2400" dirty="0">
              <a:latin typeface="+mj-lt"/>
            </a:endParaRPr>
          </a:p>
        </p:txBody>
      </p:sp>
      <p:sp>
        <p:nvSpPr>
          <p:cNvPr id="90" name="Rounded Rectangle 5"/>
          <p:cNvSpPr/>
          <p:nvPr/>
        </p:nvSpPr>
        <p:spPr bwMode="auto">
          <a:xfrm>
            <a:off x="117030" y="5885811"/>
            <a:ext cx="8497775" cy="382953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Split-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read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graph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&amp;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exact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breakpoint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calculation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8778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7" grpId="0"/>
      <p:bldP spid="9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7792" y="3549544"/>
            <a:ext cx="9048510" cy="1929024"/>
            <a:chOff x="77792" y="3549544"/>
            <a:chExt cx="9048510" cy="19290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92" y="3549544"/>
              <a:ext cx="9048510" cy="1929024"/>
            </a:xfrm>
            <a:prstGeom prst="rect">
              <a:avLst/>
            </a:prstGeom>
            <a:ln>
              <a:solidFill>
                <a:srgbClr val="626000"/>
              </a:solidFill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120424" y="3558332"/>
              <a:ext cx="4357153" cy="45984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2" y="3547242"/>
            <a:ext cx="9060861" cy="1955863"/>
          </a:xfrm>
          <a:prstGeom prst="rect">
            <a:avLst/>
          </a:prstGeom>
          <a:ln>
            <a:solidFill>
              <a:srgbClr val="626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23" y="1315176"/>
            <a:ext cx="5541964" cy="1490219"/>
          </a:xfrm>
          <a:prstGeom prst="rect">
            <a:avLst/>
          </a:prstGeom>
          <a:ln w="38100" cmpd="sng">
            <a:solidFill>
              <a:srgbClr val="626000"/>
            </a:solidFill>
          </a:ln>
        </p:spPr>
      </p:pic>
    </p:spTree>
    <p:extLst>
      <p:ext uri="{BB962C8B-B14F-4D97-AF65-F5344CB8AC3E}">
        <p14:creationId xmlns:p14="http://schemas.microsoft.com/office/powerpoint/2010/main" val="3236627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ounded Rectangle 6"/>
          <p:cNvSpPr/>
          <p:nvPr/>
        </p:nvSpPr>
        <p:spPr bwMode="auto">
          <a:xfrm>
            <a:off x="161003" y="3897877"/>
            <a:ext cx="8469080" cy="2254605"/>
          </a:xfrm>
          <a:prstGeom prst="roundRect">
            <a:avLst>
              <a:gd name="adj" fmla="val 47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dirty="0" err="1" smtClean="0">
                <a:solidFill>
                  <a:srgbClr val="333333"/>
                </a:solidFill>
                <a:latin typeface="Arial" charset="0"/>
              </a:rPr>
              <a:t>Alignment</a:t>
            </a:r>
            <a:r>
              <a:rPr lang="de-DE" b="1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de-DE" b="1" dirty="0" err="1" smtClean="0">
                <a:solidFill>
                  <a:srgbClr val="333333"/>
                </a:solidFill>
                <a:latin typeface="Arial" charset="0"/>
              </a:rPr>
              <a:t>module</a:t>
            </a:r>
            <a:endParaRPr lang="de-DE" b="1" dirty="0" smtClean="0">
              <a:solidFill>
                <a:srgbClr val="333333"/>
              </a:solidFill>
              <a:latin typeface="Arial" charset="0"/>
            </a:endParaRPr>
          </a:p>
          <a:p>
            <a:pPr algn="ctr" eaLnBrk="0" hangingPunct="0"/>
            <a:endParaRPr lang="de-DE" sz="1000" dirty="0" smtClean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212" name="Rounded Rectangle 4"/>
          <p:cNvSpPr/>
          <p:nvPr/>
        </p:nvSpPr>
        <p:spPr bwMode="auto">
          <a:xfrm>
            <a:off x="139265" y="1597847"/>
            <a:ext cx="8509865" cy="1976626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dirty="0" smtClean="0">
                <a:solidFill>
                  <a:srgbClr val="333333"/>
                </a:solidFill>
                <a:latin typeface="Arial" charset="0"/>
              </a:rPr>
              <a:t>Graph </a:t>
            </a:r>
            <a:r>
              <a:rPr lang="de-DE" b="1" dirty="0" err="1" smtClean="0">
                <a:solidFill>
                  <a:srgbClr val="333333"/>
                </a:solidFill>
                <a:latin typeface="Arial" charset="0"/>
              </a:rPr>
              <a:t>module</a:t>
            </a:r>
            <a:endParaRPr lang="de-DE" b="1" dirty="0" smtClean="0">
              <a:solidFill>
                <a:srgbClr val="333333"/>
              </a:solidFill>
              <a:latin typeface="Arial" charset="0"/>
            </a:endParaRPr>
          </a:p>
          <a:p>
            <a:pPr eaLnBrk="0" hangingPunct="0"/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</a:br>
            <a:endParaRPr lang="de-DE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Gustaf: multi-split </a:t>
            </a:r>
            <a:r>
              <a:rPr lang="de-DE" dirty="0" err="1" smtClean="0"/>
              <a:t>mapping</a:t>
            </a:r>
            <a:endParaRPr lang="de-DE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24151" y="1073601"/>
            <a:ext cx="8497775" cy="382953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Split-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read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graph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&amp;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exact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breakpoint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calculation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162" name="Gruppieren 16"/>
          <p:cNvGrpSpPr/>
          <p:nvPr/>
        </p:nvGrpSpPr>
        <p:grpSpPr>
          <a:xfrm>
            <a:off x="214282" y="2214554"/>
            <a:ext cx="785818" cy="656213"/>
            <a:chOff x="642910" y="1714488"/>
            <a:chExt cx="785818" cy="656213"/>
          </a:xfrm>
        </p:grpSpPr>
        <p:sp>
          <p:nvSpPr>
            <p:cNvPr id="163" name="Rechteck 162"/>
            <p:cNvSpPr/>
            <p:nvPr/>
          </p:nvSpPr>
          <p:spPr>
            <a:xfrm>
              <a:off x="642910" y="1714488"/>
              <a:ext cx="785818" cy="642942"/>
            </a:xfrm>
            <a:prstGeom prst="rect">
              <a:avLst/>
            </a:prstGeom>
            <a:noFill/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4" name="Textfeld 163"/>
            <p:cNvSpPr txBox="1"/>
            <p:nvPr/>
          </p:nvSpPr>
          <p:spPr>
            <a:xfrm>
              <a:off x="743596" y="1785926"/>
              <a:ext cx="613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start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0</a:t>
              </a:r>
            </a:p>
          </p:txBody>
        </p:sp>
      </p:grpSp>
      <p:grpSp>
        <p:nvGrpSpPr>
          <p:cNvPr id="165" name="Gruppieren 43"/>
          <p:cNvGrpSpPr/>
          <p:nvPr/>
        </p:nvGrpSpPr>
        <p:grpSpPr>
          <a:xfrm>
            <a:off x="7779223" y="2199786"/>
            <a:ext cx="785818" cy="652824"/>
            <a:chOff x="8215338" y="1714488"/>
            <a:chExt cx="785818" cy="652824"/>
          </a:xfrm>
        </p:grpSpPr>
        <p:sp>
          <p:nvSpPr>
            <p:cNvPr id="166" name="Rechteck 165"/>
            <p:cNvSpPr/>
            <p:nvPr/>
          </p:nvSpPr>
          <p:spPr>
            <a:xfrm>
              <a:off x="8215338" y="1714488"/>
              <a:ext cx="785818" cy="642942"/>
            </a:xfrm>
            <a:prstGeom prst="rect">
              <a:avLst/>
            </a:prstGeom>
            <a:noFill/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7" name="Textfeld 166"/>
            <p:cNvSpPr txBox="1"/>
            <p:nvPr/>
          </p:nvSpPr>
          <p:spPr>
            <a:xfrm>
              <a:off x="8358214" y="1782537"/>
              <a:ext cx="5437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end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102</a:t>
              </a:r>
            </a:p>
          </p:txBody>
        </p:sp>
      </p:grpSp>
      <p:grpSp>
        <p:nvGrpSpPr>
          <p:cNvPr id="168" name="Gruppieren 17"/>
          <p:cNvGrpSpPr/>
          <p:nvPr/>
        </p:nvGrpSpPr>
        <p:grpSpPr>
          <a:xfrm>
            <a:off x="1594532" y="2105138"/>
            <a:ext cx="2502791" cy="861774"/>
            <a:chOff x="1624053" y="1605072"/>
            <a:chExt cx="2502791" cy="861774"/>
          </a:xfrm>
        </p:grpSpPr>
        <p:sp>
          <p:nvSpPr>
            <p:cNvPr id="169" name="Rechteck 168"/>
            <p:cNvSpPr/>
            <p:nvPr/>
          </p:nvSpPr>
          <p:spPr>
            <a:xfrm>
              <a:off x="1626514" y="1638532"/>
              <a:ext cx="2500330" cy="785818"/>
            </a:xfrm>
            <a:prstGeom prst="rect">
              <a:avLst/>
            </a:prstGeom>
            <a:noFill/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0" name="Textfeld 169"/>
            <p:cNvSpPr txBox="1"/>
            <p:nvPr/>
          </p:nvSpPr>
          <p:spPr>
            <a:xfrm>
              <a:off x="1624053" y="1605072"/>
              <a:ext cx="25003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chr</a:t>
              </a: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: 19 (</a:t>
              </a: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compl</a:t>
              </a: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.)</a:t>
              </a:r>
            </a:p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db: 47230700...47230763 </a:t>
              </a:r>
            </a:p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read: 1...66</a:t>
              </a:r>
            </a:p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0</a:t>
              </a:r>
            </a:p>
          </p:txBody>
        </p:sp>
      </p:grp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/>
          <a:srcRect l="7031" t="42188" r="8007" b="31562"/>
          <a:stretch>
            <a:fillRect/>
          </a:stretch>
        </p:blipFill>
        <p:spPr bwMode="auto">
          <a:xfrm>
            <a:off x="6189" y="4264499"/>
            <a:ext cx="914400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1" name="Gruppieren 42"/>
          <p:cNvGrpSpPr/>
          <p:nvPr/>
        </p:nvGrpSpPr>
        <p:grpSpPr>
          <a:xfrm>
            <a:off x="4676383" y="1719781"/>
            <a:ext cx="2513918" cy="861774"/>
            <a:chOff x="4563028" y="1219715"/>
            <a:chExt cx="2513918" cy="861774"/>
          </a:xfrm>
        </p:grpSpPr>
        <p:sp>
          <p:nvSpPr>
            <p:cNvPr id="172" name="Rechteck 171"/>
            <p:cNvSpPr/>
            <p:nvPr/>
          </p:nvSpPr>
          <p:spPr>
            <a:xfrm>
              <a:off x="4563028" y="1279011"/>
              <a:ext cx="2500330" cy="785818"/>
            </a:xfrm>
            <a:prstGeom prst="rect">
              <a:avLst/>
            </a:prstGeom>
            <a:noFill/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3" name="Textfeld 172"/>
            <p:cNvSpPr txBox="1"/>
            <p:nvPr/>
          </p:nvSpPr>
          <p:spPr>
            <a:xfrm>
              <a:off x="4576616" y="1219715"/>
              <a:ext cx="25003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chr</a:t>
              </a: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: 19</a:t>
              </a:r>
            </a:p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db: 14673330...14673384 </a:t>
              </a:r>
            </a:p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read: 48...102</a:t>
              </a:r>
            </a:p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1</a:t>
              </a:r>
            </a:p>
          </p:txBody>
        </p:sp>
      </p:grpSp>
      <p:grpSp>
        <p:nvGrpSpPr>
          <p:cNvPr id="174" name="Gruppieren 41"/>
          <p:cNvGrpSpPr/>
          <p:nvPr/>
        </p:nvGrpSpPr>
        <p:grpSpPr>
          <a:xfrm>
            <a:off x="4578189" y="2643182"/>
            <a:ext cx="2714644" cy="866292"/>
            <a:chOff x="4752000" y="2138598"/>
            <a:chExt cx="2714644" cy="866292"/>
          </a:xfrm>
        </p:grpSpPr>
        <p:sp>
          <p:nvSpPr>
            <p:cNvPr id="175" name="Rechteck 174"/>
            <p:cNvSpPr/>
            <p:nvPr/>
          </p:nvSpPr>
          <p:spPr>
            <a:xfrm>
              <a:off x="4857752" y="2138598"/>
              <a:ext cx="2500330" cy="785818"/>
            </a:xfrm>
            <a:prstGeom prst="rect">
              <a:avLst/>
            </a:prstGeom>
            <a:noFill/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76" name="Textfeld 175"/>
            <p:cNvSpPr txBox="1"/>
            <p:nvPr/>
          </p:nvSpPr>
          <p:spPr>
            <a:xfrm>
              <a:off x="4752000" y="2143116"/>
              <a:ext cx="271464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chr</a:t>
              </a: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: 4 (</a:t>
              </a: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compl</a:t>
              </a: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.)</a:t>
              </a:r>
            </a:p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db: 125384889..125384931</a:t>
              </a:r>
            </a:p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read: 55...97</a:t>
              </a:r>
            </a:p>
            <a:p>
              <a:pPr marL="0" marR="0" lvl="0" indent="0" algn="ctr" defTabSz="91440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2</a:t>
              </a:r>
            </a:p>
          </p:txBody>
        </p:sp>
      </p:grpSp>
      <p:grpSp>
        <p:nvGrpSpPr>
          <p:cNvPr id="177" name="Gruppieren 66"/>
          <p:cNvGrpSpPr/>
          <p:nvPr/>
        </p:nvGrpSpPr>
        <p:grpSpPr>
          <a:xfrm>
            <a:off x="1000100" y="2150668"/>
            <a:ext cx="596893" cy="400110"/>
            <a:chOff x="1000100" y="2150668"/>
            <a:chExt cx="974999" cy="400110"/>
          </a:xfrm>
        </p:grpSpPr>
        <p:cxnSp>
          <p:nvCxnSpPr>
            <p:cNvPr id="178" name="Gerade Verbindung mit Pfeil 177"/>
            <p:cNvCxnSpPr>
              <a:stCxn id="163" idx="3"/>
              <a:endCxn id="169" idx="1"/>
            </p:cNvCxnSpPr>
            <p:nvPr/>
          </p:nvCxnSpPr>
          <p:spPr>
            <a:xfrm flipV="1">
              <a:off x="1000100" y="2531507"/>
              <a:ext cx="974999" cy="4518"/>
            </a:xfrm>
            <a:prstGeom prst="straightConnector1">
              <a:avLst/>
            </a:prstGeom>
            <a:noFill/>
            <a:ln w="50800" cap="flat" cmpd="sng" algn="ctr">
              <a:solidFill>
                <a:sysClr val="window" lastClr="FFFFFF">
                  <a:lumMod val="50000"/>
                </a:sysClr>
              </a:solidFill>
              <a:prstDash val="solid"/>
              <a:tailEnd type="arrow" w="med" len="sm"/>
            </a:ln>
            <a:effectLst/>
          </p:spPr>
        </p:cxnSp>
        <p:sp>
          <p:nvSpPr>
            <p:cNvPr id="179" name="Textfeld 178"/>
            <p:cNvSpPr txBox="1"/>
            <p:nvPr/>
          </p:nvSpPr>
          <p:spPr>
            <a:xfrm>
              <a:off x="1278366" y="2150668"/>
              <a:ext cx="3145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3</a:t>
              </a:r>
            </a:p>
          </p:txBody>
        </p:sp>
      </p:grpSp>
      <p:grpSp>
        <p:nvGrpSpPr>
          <p:cNvPr id="180" name="Gruppieren 57"/>
          <p:cNvGrpSpPr/>
          <p:nvPr/>
        </p:nvGrpSpPr>
        <p:grpSpPr>
          <a:xfrm>
            <a:off x="7194592" y="1823809"/>
            <a:ext cx="572950" cy="519362"/>
            <a:chOff x="7246551" y="1837330"/>
            <a:chExt cx="857256" cy="596831"/>
          </a:xfrm>
        </p:grpSpPr>
        <p:cxnSp>
          <p:nvCxnSpPr>
            <p:cNvPr id="181" name="Gerade Verbindung mit Pfeil 180"/>
            <p:cNvCxnSpPr>
              <a:stCxn id="173" idx="3"/>
            </p:cNvCxnSpPr>
            <p:nvPr/>
          </p:nvCxnSpPr>
          <p:spPr>
            <a:xfrm>
              <a:off x="7246551" y="2150669"/>
              <a:ext cx="857256" cy="283492"/>
            </a:xfrm>
            <a:prstGeom prst="straightConnector1">
              <a:avLst/>
            </a:prstGeom>
            <a:noFill/>
            <a:ln w="50800" cap="flat" cmpd="sng" algn="ctr">
              <a:solidFill>
                <a:sysClr val="window" lastClr="FFFFFF">
                  <a:lumMod val="50000"/>
                </a:sysClr>
              </a:solidFill>
              <a:prstDash val="solid"/>
              <a:tailEnd type="arrow" w="med" len="sm"/>
            </a:ln>
            <a:effectLst/>
          </p:spPr>
        </p:cxnSp>
        <p:sp>
          <p:nvSpPr>
            <p:cNvPr id="182" name="Textfeld 181"/>
            <p:cNvSpPr txBox="1"/>
            <p:nvPr/>
          </p:nvSpPr>
          <p:spPr>
            <a:xfrm>
              <a:off x="7474420" y="1837330"/>
              <a:ext cx="31451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0</a:t>
              </a:r>
            </a:p>
          </p:txBody>
        </p:sp>
      </p:grpSp>
      <p:grpSp>
        <p:nvGrpSpPr>
          <p:cNvPr id="183" name="Gruppieren 56"/>
          <p:cNvGrpSpPr/>
          <p:nvPr/>
        </p:nvGrpSpPr>
        <p:grpSpPr>
          <a:xfrm>
            <a:off x="7194592" y="2515357"/>
            <a:ext cx="592188" cy="520734"/>
            <a:chOff x="7231633" y="2515357"/>
            <a:chExt cx="857256" cy="520734"/>
          </a:xfrm>
        </p:grpSpPr>
        <p:cxnSp>
          <p:nvCxnSpPr>
            <p:cNvPr id="184" name="Gerade Verbindung mit Pfeil 183"/>
            <p:cNvCxnSpPr>
              <a:stCxn id="175" idx="3"/>
            </p:cNvCxnSpPr>
            <p:nvPr/>
          </p:nvCxnSpPr>
          <p:spPr>
            <a:xfrm flipV="1">
              <a:off x="7231633" y="2719138"/>
              <a:ext cx="857256" cy="316953"/>
            </a:xfrm>
            <a:prstGeom prst="straightConnector1">
              <a:avLst/>
            </a:prstGeom>
            <a:noFill/>
            <a:ln w="50800" cap="flat" cmpd="sng" algn="ctr">
              <a:solidFill>
                <a:sysClr val="window" lastClr="FFFFFF">
                  <a:lumMod val="50000"/>
                </a:sysClr>
              </a:solidFill>
              <a:prstDash val="solid"/>
              <a:tailEnd type="arrow" w="med" len="sm"/>
            </a:ln>
            <a:effectLst/>
          </p:spPr>
        </p:cxnSp>
        <p:sp>
          <p:nvSpPr>
            <p:cNvPr id="185" name="Textfeld 184"/>
            <p:cNvSpPr txBox="1"/>
            <p:nvPr/>
          </p:nvSpPr>
          <p:spPr>
            <a:xfrm>
              <a:off x="7464445" y="251535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5</a:t>
              </a:r>
            </a:p>
          </p:txBody>
        </p:sp>
      </p:grpSp>
      <p:sp>
        <p:nvSpPr>
          <p:cNvPr id="187" name="Rechteck 186"/>
          <p:cNvSpPr/>
          <p:nvPr/>
        </p:nvSpPr>
        <p:spPr>
          <a:xfrm>
            <a:off x="1596993" y="2143116"/>
            <a:ext cx="2500330" cy="78581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88" name="Rechteck 187"/>
          <p:cNvSpPr/>
          <p:nvPr/>
        </p:nvSpPr>
        <p:spPr>
          <a:xfrm>
            <a:off x="4682414" y="1773988"/>
            <a:ext cx="2500330" cy="78581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189" name="Gruppieren 188"/>
          <p:cNvGrpSpPr/>
          <p:nvPr/>
        </p:nvGrpSpPr>
        <p:grpSpPr>
          <a:xfrm>
            <a:off x="4110910" y="1938543"/>
            <a:ext cx="571504" cy="549826"/>
            <a:chOff x="4110910" y="1938543"/>
            <a:chExt cx="571504" cy="549826"/>
          </a:xfrm>
        </p:grpSpPr>
        <p:cxnSp>
          <p:nvCxnSpPr>
            <p:cNvPr id="190" name="Gerade Verbindung mit Pfeil 189"/>
            <p:cNvCxnSpPr>
              <a:endCxn id="188" idx="1"/>
            </p:cNvCxnSpPr>
            <p:nvPr/>
          </p:nvCxnSpPr>
          <p:spPr>
            <a:xfrm flipV="1">
              <a:off x="4110910" y="2166897"/>
              <a:ext cx="571504" cy="321472"/>
            </a:xfrm>
            <a:prstGeom prst="straightConnector1">
              <a:avLst/>
            </a:prstGeom>
            <a:noFill/>
            <a:ln w="50800" cap="flat" cmpd="sng" algn="ctr">
              <a:solidFill>
                <a:sysClr val="window" lastClr="FFFFFF">
                  <a:lumMod val="50000"/>
                </a:sysClr>
              </a:solidFill>
              <a:prstDash val="solid"/>
              <a:tailEnd type="arrow" w="med" len="sm"/>
            </a:ln>
            <a:effectLst/>
          </p:spPr>
        </p:cxnSp>
        <p:sp>
          <p:nvSpPr>
            <p:cNvPr id="191" name="Textfeld 190"/>
            <p:cNvSpPr txBox="1"/>
            <p:nvPr/>
          </p:nvSpPr>
          <p:spPr>
            <a:xfrm>
              <a:off x="4156769" y="193854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2</a:t>
              </a:r>
            </a:p>
          </p:txBody>
        </p:sp>
      </p:grpSp>
      <p:sp>
        <p:nvSpPr>
          <p:cNvPr id="4" name="Textfeld 3"/>
          <p:cNvSpPr txBox="1"/>
          <p:nvPr/>
        </p:nvSpPr>
        <p:spPr>
          <a:xfrm>
            <a:off x="3767350" y="5710295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= 2 – 5 + 5 (</a:t>
            </a:r>
            <a:r>
              <a:rPr lang="de-DE" dirty="0" err="1" smtClean="0"/>
              <a:t>inversion</a:t>
            </a:r>
            <a:r>
              <a:rPr lang="de-DE" dirty="0" smtClean="0"/>
              <a:t> </a:t>
            </a:r>
            <a:r>
              <a:rPr lang="de-DE" dirty="0" err="1" smtClean="0"/>
              <a:t>penalty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192" name="Picture 2"/>
          <p:cNvPicPr>
            <a:picLocks noChangeAspect="1" noChangeArrowheads="1"/>
          </p:cNvPicPr>
          <p:nvPr/>
        </p:nvPicPr>
        <p:blipFill>
          <a:blip r:embed="rId2"/>
          <a:srcRect l="46194" t="44471" r="37876" b="38410"/>
          <a:stretch>
            <a:fillRect/>
          </a:stretch>
        </p:blipFill>
        <p:spPr bwMode="auto">
          <a:xfrm>
            <a:off x="4220999" y="4118456"/>
            <a:ext cx="171451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uppieren 2"/>
          <p:cNvGrpSpPr/>
          <p:nvPr/>
        </p:nvGrpSpPr>
        <p:grpSpPr>
          <a:xfrm>
            <a:off x="4220998" y="3977333"/>
            <a:ext cx="4237221" cy="1643074"/>
            <a:chOff x="4220998" y="3977333"/>
            <a:chExt cx="4237221" cy="1643074"/>
          </a:xfrm>
        </p:grpSpPr>
        <p:pic>
          <p:nvPicPr>
            <p:cNvPr id="186" name="Picture 3"/>
            <p:cNvPicPr>
              <a:picLocks noChangeAspect="1" noChangeArrowheads="1"/>
            </p:cNvPicPr>
            <p:nvPr/>
          </p:nvPicPr>
          <p:blipFill rotWithShape="1">
            <a:blip r:embed="rId3"/>
            <a:srcRect l="10111" t="28176" r="70949" b="46377"/>
            <a:stretch/>
          </p:blipFill>
          <p:spPr bwMode="auto">
            <a:xfrm>
              <a:off x="4220998" y="3977333"/>
              <a:ext cx="1941597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2"/>
            <p:cNvPicPr>
              <a:picLocks noChangeAspect="1"/>
            </p:cNvPicPr>
            <p:nvPr/>
          </p:nvPicPr>
          <p:blipFill rotWithShape="1">
            <a:blip r:embed="rId4"/>
            <a:srcRect l="7916" t="26412" r="9407" b="8223"/>
            <a:stretch/>
          </p:blipFill>
          <p:spPr>
            <a:xfrm>
              <a:off x="6235559" y="4039303"/>
              <a:ext cx="2222660" cy="1229876"/>
            </a:xfrm>
            <a:prstGeom prst="rect">
              <a:avLst/>
            </a:prstGeom>
          </p:spPr>
        </p:pic>
      </p:grpSp>
      <p:sp>
        <p:nvSpPr>
          <p:cNvPr id="41" name="TextBox 91"/>
          <p:cNvSpPr txBox="1"/>
          <p:nvPr/>
        </p:nvSpPr>
        <p:spPr>
          <a:xfrm>
            <a:off x="265004" y="4350066"/>
            <a:ext cx="516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de-DE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splitAlignment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de-DE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alignL,alignR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,…)</a:t>
            </a:r>
            <a:endParaRPr lang="de-DE" dirty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55" y="2159180"/>
            <a:ext cx="8254459" cy="3265805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424827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Splazers</a:t>
            </a:r>
            <a:r>
              <a:rPr lang="de-DE" dirty="0" smtClean="0"/>
              <a:t>: </a:t>
            </a:r>
            <a:r>
              <a:rPr lang="de-DE" dirty="0" err="1" smtClean="0"/>
              <a:t>split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mapping</a:t>
            </a:r>
            <a:endParaRPr lang="de-DE" dirty="0"/>
          </a:p>
        </p:txBody>
      </p:sp>
      <p:sp>
        <p:nvSpPr>
          <p:cNvPr id="7" name="TextBox 6"/>
          <p:cNvSpPr txBox="1"/>
          <p:nvPr/>
        </p:nvSpPr>
        <p:spPr>
          <a:xfrm>
            <a:off x="193505" y="1669901"/>
            <a:ext cx="865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333333"/>
                </a:solidFill>
              </a:rPr>
              <a:t>SplazersS</a:t>
            </a:r>
            <a:r>
              <a:rPr lang="en-US" sz="2400" dirty="0" smtClean="0">
                <a:solidFill>
                  <a:srgbClr val="333333"/>
                </a:solidFill>
              </a:rPr>
              <a:t> is based on a SWIFT filter and allows large </a:t>
            </a:r>
            <a:r>
              <a:rPr lang="en-US" sz="2400" dirty="0" err="1" smtClean="0">
                <a:solidFill>
                  <a:srgbClr val="333333"/>
                </a:solidFill>
              </a:rPr>
              <a:t>indels</a:t>
            </a:r>
            <a:endParaRPr lang="en-US" sz="2400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40" y="2249557"/>
            <a:ext cx="6380341" cy="44655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117031" y="1040824"/>
            <a:ext cx="8497775" cy="382953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Combination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of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split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matches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0102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6207" y="835921"/>
            <a:ext cx="6564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3333"/>
                </a:solidFill>
              </a:rPr>
              <a:t>Acceptable speed and very sensitive</a:t>
            </a:r>
            <a:endParaRPr lang="en-US" sz="2400" dirty="0">
              <a:solidFill>
                <a:srgbClr val="3333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66" y="1318244"/>
            <a:ext cx="6666176" cy="504400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50827" y="224086"/>
            <a:ext cx="6397001" cy="428625"/>
          </a:xfrm>
        </p:spPr>
        <p:txBody>
          <a:bodyPr/>
          <a:lstStyle/>
          <a:p>
            <a:r>
              <a:rPr lang="de-DE" dirty="0" err="1" smtClean="0"/>
              <a:t>Splazers</a:t>
            </a:r>
            <a:r>
              <a:rPr lang="de-DE" dirty="0" smtClean="0"/>
              <a:t>: </a:t>
            </a:r>
            <a:r>
              <a:rPr lang="de-DE" dirty="0" err="1" smtClean="0"/>
              <a:t>split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mapping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689491" y="1985943"/>
            <a:ext cx="2454132" cy="128708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333333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689491" y="3459747"/>
            <a:ext cx="2454132" cy="128708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333333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89491" y="4866956"/>
            <a:ext cx="2454132" cy="128708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33333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8" y="1519189"/>
            <a:ext cx="8704755" cy="232692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45815"/>
            <a:ext cx="9144000" cy="1722677"/>
          </a:xfrm>
          <a:prstGeom prst="rect">
            <a:avLst/>
          </a:prstGeom>
          <a:ln>
            <a:solidFill>
              <a:srgbClr val="99CC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985468" y="2730329"/>
            <a:ext cx="5189054" cy="138499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Anne-</a:t>
            </a:r>
            <a:r>
              <a:rPr lang="en-US" sz="2800" dirty="0" err="1" smtClean="0"/>
              <a:t>Katrin</a:t>
            </a:r>
            <a:r>
              <a:rPr lang="en-US" sz="2800" dirty="0" smtClean="0"/>
              <a:t> </a:t>
            </a:r>
            <a:r>
              <a:rPr lang="en-US" sz="2800" dirty="0" err="1" smtClean="0"/>
              <a:t>Emde</a:t>
            </a:r>
            <a:r>
              <a:rPr lang="en-US" sz="2800" dirty="0" smtClean="0"/>
              <a:t>, </a:t>
            </a:r>
            <a:br>
              <a:rPr lang="en-US" sz="2800" dirty="0" smtClean="0"/>
            </a:br>
            <a:r>
              <a:rPr lang="en-US" sz="2800" dirty="0" smtClean="0"/>
              <a:t>New York Genome Center</a:t>
            </a:r>
          </a:p>
          <a:p>
            <a:pPr algn="ctr"/>
            <a:r>
              <a:rPr lang="en-US" sz="2800" dirty="0" smtClean="0"/>
              <a:t>tomorrow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41677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de-DE" dirty="0" err="1" smtClean="0"/>
              <a:t>SeqAn</a:t>
            </a:r>
            <a:r>
              <a:rPr lang="de-DE" dirty="0" smtClean="0"/>
              <a:t>::T-Coffee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54167" y="1797479"/>
            <a:ext cx="8509865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Pairwise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Library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Computation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15783" y="1063214"/>
            <a:ext cx="84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333333"/>
                </a:solidFill>
              </a:rPr>
              <a:t>Graph-Based Multiple Sequence Alignment</a:t>
            </a:r>
            <a:endParaRPr lang="de-DE" sz="2800" dirty="0">
              <a:solidFill>
                <a:srgbClr val="333333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54167" y="2392050"/>
            <a:ext cx="8509865" cy="1108960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dirty="0" err="1" smtClean="0">
                <a:solidFill>
                  <a:srgbClr val="333333"/>
                </a:solidFill>
                <a:latin typeface="Arial" charset="0"/>
              </a:rPr>
              <a:t>align</a:t>
            </a:r>
            <a:r>
              <a:rPr lang="de-DE" b="1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de-DE" b="1" dirty="0" err="1" smtClean="0">
                <a:solidFill>
                  <a:srgbClr val="333333"/>
                </a:solidFill>
                <a:latin typeface="Arial" charset="0"/>
              </a:rPr>
              <a:t>module</a:t>
            </a:r>
            <a:endParaRPr lang="de-DE" b="1" dirty="0" smtClean="0">
              <a:solidFill>
                <a:srgbClr val="333333"/>
              </a:solidFill>
              <a:latin typeface="Arial" charset="0"/>
            </a:endParaRPr>
          </a:p>
          <a:p>
            <a:pPr eaLnBrk="0" hangingPunct="0"/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</a:br>
            <a:endParaRPr lang="de-DE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98256" y="2794862"/>
            <a:ext cx="47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de-DE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Align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&lt;Dna5String&gt; </a:t>
            </a:r>
            <a:r>
              <a:rPr lang="de-DE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align</a:t>
            </a:r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/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globalAlignment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(align, Blosum60());</a:t>
            </a:r>
            <a:endParaRPr lang="de-DE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66257" y="3645030"/>
            <a:ext cx="8497775" cy="382953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b="1" i="1" dirty="0" smtClean="0">
                <a:solidFill>
                  <a:srgbClr val="FFFFFF"/>
                </a:solidFill>
                <a:latin typeface="Arial" charset="0"/>
              </a:rPr>
              <a:t>Graph-Based Progressive Alignment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" name="Wolkenförmige Legende 2"/>
          <p:cNvSpPr/>
          <p:nvPr/>
        </p:nvSpPr>
        <p:spPr bwMode="auto">
          <a:xfrm>
            <a:off x="1907630" y="1818572"/>
            <a:ext cx="3096430" cy="746308"/>
          </a:xfrm>
          <a:prstGeom prst="cloudCallout">
            <a:avLst>
              <a:gd name="adj1" fmla="val -48312"/>
              <a:gd name="adj2" fmla="val 8887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String&lt;</a:t>
            </a:r>
            <a:r>
              <a:rPr lang="en-US" dirty="0" err="1" smtClean="0">
                <a:solidFill>
                  <a:srgbClr val="333333">
                    <a:lumMod val="50000"/>
                  </a:srgbClr>
                </a:solidFill>
                <a:latin typeface="Consolas" pitchFamily="49" charset="0"/>
                <a:cs typeface="Consolas" pitchFamily="49" charset="0"/>
              </a:rPr>
              <a:t>AminoAcid</a:t>
            </a:r>
            <a:r>
              <a:rPr lang="en-US" dirty="0" smtClean="0">
                <a:solidFill>
                  <a:srgbClr val="333333"/>
                </a:solidFill>
              </a:rPr>
              <a:t>&gt;</a:t>
            </a:r>
            <a:endParaRPr lang="de-DE" dirty="0" smtClean="0">
              <a:solidFill>
                <a:srgbClr val="333333"/>
              </a:solidFill>
            </a:endParaRPr>
          </a:p>
        </p:txBody>
      </p:sp>
      <p:sp>
        <p:nvSpPr>
          <p:cNvPr id="33" name="Rounded Rectangle 4"/>
          <p:cNvSpPr/>
          <p:nvPr/>
        </p:nvSpPr>
        <p:spPr bwMode="auto">
          <a:xfrm>
            <a:off x="121467" y="4221110"/>
            <a:ext cx="8509865" cy="2304320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dirty="0" err="1" smtClean="0">
                <a:solidFill>
                  <a:srgbClr val="333333"/>
                </a:solidFill>
                <a:latin typeface="Arial" charset="0"/>
              </a:rPr>
              <a:t>graph_align</a:t>
            </a:r>
            <a:r>
              <a:rPr lang="de-DE" b="1" dirty="0" smtClean="0">
                <a:solidFill>
                  <a:srgbClr val="333333"/>
                </a:solidFill>
                <a:latin typeface="Arial" charset="0"/>
              </a:rPr>
              <a:t> </a:t>
            </a:r>
            <a:r>
              <a:rPr lang="de-DE" b="1" dirty="0" err="1" smtClean="0">
                <a:solidFill>
                  <a:srgbClr val="333333"/>
                </a:solidFill>
                <a:latin typeface="Arial" charset="0"/>
              </a:rPr>
              <a:t>module</a:t>
            </a:r>
            <a:endParaRPr lang="de-DE" b="1" dirty="0" smtClean="0">
              <a:solidFill>
                <a:srgbClr val="333333"/>
              </a:solidFill>
              <a:latin typeface="Arial" charset="0"/>
            </a:endParaRPr>
          </a:p>
          <a:p>
            <a:pPr eaLnBrk="0" hangingPunct="0"/>
            <a: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de-DE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</a:br>
            <a:endParaRPr lang="de-DE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TextBox 86"/>
          <p:cNvSpPr txBox="1"/>
          <p:nvPr/>
        </p:nvSpPr>
        <p:spPr>
          <a:xfrm>
            <a:off x="298256" y="4725180"/>
            <a:ext cx="6434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Graph&lt;Alignment&lt;</a:t>
            </a: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TStringSet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&gt;&gt; g(strings), </a:t>
            </a: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gOut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/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buildAlignmentGraph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(fragments, scores, Blosum60);</a:t>
            </a:r>
          </a:p>
          <a:p>
            <a:pPr eaLnBrk="0" hangingPunct="0"/>
            <a:r>
              <a:rPr lang="en-US" dirty="0" err="1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tripletLibraryExtension</a:t>
            </a:r>
            <a:r>
              <a:rPr lang="en-US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(g);</a:t>
            </a:r>
          </a:p>
          <a:p>
            <a:pPr eaLnBrk="0" hangingPunct="0"/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upgmaTree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(matrix, </a:t>
            </a: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guideTree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/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progressiveAlignment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(g, </a:t>
            </a: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guideTree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dirty="0" err="1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gOut</a:t>
            </a:r>
            <a:r>
              <a:rPr lang="en-US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de-DE" dirty="0" smtClean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Abgerundetes Rechteck 3"/>
          <p:cNvSpPr/>
          <p:nvPr/>
        </p:nvSpPr>
        <p:spPr bwMode="auto">
          <a:xfrm>
            <a:off x="6660290" y="4581160"/>
            <a:ext cx="576080" cy="3600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</a:rPr>
              <a:t>NG</a:t>
            </a:r>
            <a:endParaRPr lang="de-DE" dirty="0" smtClean="0">
              <a:solidFill>
                <a:srgbClr val="333333"/>
              </a:solidFill>
            </a:endParaRPr>
          </a:p>
        </p:txBody>
      </p:sp>
      <p:sp>
        <p:nvSpPr>
          <p:cNvPr id="38" name="Abgerundetes Rechteck 37"/>
          <p:cNvSpPr/>
          <p:nvPr/>
        </p:nvSpPr>
        <p:spPr bwMode="auto">
          <a:xfrm>
            <a:off x="7403072" y="4581160"/>
            <a:ext cx="697417" cy="3600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</a:rPr>
              <a:t>SQY</a:t>
            </a:r>
            <a:endParaRPr lang="de-DE" dirty="0" smtClean="0">
              <a:solidFill>
                <a:srgbClr val="333333"/>
              </a:solidFill>
            </a:endParaRPr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6660289" y="5087814"/>
            <a:ext cx="576080" cy="3600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</a:rPr>
              <a:t>CC</a:t>
            </a:r>
            <a:endParaRPr lang="de-DE" dirty="0" smtClean="0">
              <a:solidFill>
                <a:srgbClr val="333333"/>
              </a:solidFill>
            </a:endParaRPr>
          </a:p>
        </p:txBody>
      </p:sp>
      <p:sp>
        <p:nvSpPr>
          <p:cNvPr id="43" name="Abgerundetes Rechteck 42"/>
          <p:cNvSpPr/>
          <p:nvPr/>
        </p:nvSpPr>
        <p:spPr bwMode="auto">
          <a:xfrm>
            <a:off x="6660290" y="5589300"/>
            <a:ext cx="576080" cy="3600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</a:rPr>
              <a:t>CC</a:t>
            </a:r>
            <a:endParaRPr lang="de-DE" dirty="0" smtClean="0">
              <a:solidFill>
                <a:srgbClr val="333333"/>
              </a:solidFill>
            </a:endParaRPr>
          </a:p>
        </p:txBody>
      </p:sp>
      <p:sp>
        <p:nvSpPr>
          <p:cNvPr id="44" name="Abgerundetes Rechteck 43"/>
          <p:cNvSpPr/>
          <p:nvPr/>
        </p:nvSpPr>
        <p:spPr bwMode="auto">
          <a:xfrm>
            <a:off x="7403072" y="5589300"/>
            <a:ext cx="697417" cy="3600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</a:rPr>
              <a:t>SQY</a:t>
            </a:r>
            <a:endParaRPr lang="de-DE" dirty="0" smtClean="0">
              <a:solidFill>
                <a:srgbClr val="333333"/>
              </a:solidFill>
            </a:endParaRPr>
          </a:p>
        </p:txBody>
      </p:sp>
      <p:cxnSp>
        <p:nvCxnSpPr>
          <p:cNvPr id="32" name="Gerade Verbindung 31"/>
          <p:cNvCxnSpPr>
            <a:stCxn id="38" idx="2"/>
            <a:endCxn id="42" idx="0"/>
          </p:cNvCxnSpPr>
          <p:nvPr/>
        </p:nvCxnSpPr>
        <p:spPr bwMode="auto">
          <a:xfrm flipH="1">
            <a:off x="7751780" y="4941210"/>
            <a:ext cx="1" cy="14660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Gerade Verbindung 44"/>
          <p:cNvCxnSpPr>
            <a:stCxn id="44" idx="0"/>
            <a:endCxn id="42" idx="2"/>
          </p:cNvCxnSpPr>
          <p:nvPr/>
        </p:nvCxnSpPr>
        <p:spPr bwMode="auto">
          <a:xfrm flipH="1" flipV="1">
            <a:off x="7751780" y="5447864"/>
            <a:ext cx="1" cy="141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Freihandform 62"/>
          <p:cNvSpPr/>
          <p:nvPr/>
        </p:nvSpPr>
        <p:spPr bwMode="auto">
          <a:xfrm>
            <a:off x="7755467" y="4941210"/>
            <a:ext cx="517568" cy="648090"/>
          </a:xfrm>
          <a:custGeom>
            <a:avLst/>
            <a:gdLst>
              <a:gd name="connsiteX0" fmla="*/ 0 w 364074"/>
              <a:gd name="connsiteY0" fmla="*/ 0 h 609600"/>
              <a:gd name="connsiteX1" fmla="*/ 364066 w 364074"/>
              <a:gd name="connsiteY1" fmla="*/ 296334 h 609600"/>
              <a:gd name="connsiteX2" fmla="*/ 8466 w 364074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074" h="609600">
                <a:moveTo>
                  <a:pt x="0" y="0"/>
                </a:moveTo>
                <a:cubicBezTo>
                  <a:pt x="181327" y="97367"/>
                  <a:pt x="362655" y="194734"/>
                  <a:pt x="364066" y="296334"/>
                </a:cubicBezTo>
                <a:cubicBezTo>
                  <a:pt x="365477" y="397934"/>
                  <a:pt x="186971" y="503767"/>
                  <a:pt x="8466" y="609600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DE" smtClean="0">
              <a:solidFill>
                <a:srgbClr val="333333"/>
              </a:solidFill>
            </a:endParaRPr>
          </a:p>
        </p:txBody>
      </p:sp>
      <p:cxnSp>
        <p:nvCxnSpPr>
          <p:cNvPr id="47" name="Gerade Verbindung 46"/>
          <p:cNvCxnSpPr>
            <a:stCxn id="39" idx="2"/>
            <a:endCxn id="43" idx="0"/>
          </p:cNvCxnSpPr>
          <p:nvPr/>
        </p:nvCxnSpPr>
        <p:spPr bwMode="auto">
          <a:xfrm>
            <a:off x="6948329" y="5447864"/>
            <a:ext cx="1" cy="141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Abgerundetes Rechteck 41"/>
          <p:cNvSpPr/>
          <p:nvPr/>
        </p:nvSpPr>
        <p:spPr bwMode="auto">
          <a:xfrm>
            <a:off x="7403071" y="5087814"/>
            <a:ext cx="697417" cy="36005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solidFill>
                  <a:srgbClr val="333333"/>
                </a:solidFill>
              </a:rPr>
              <a:t>SQY</a:t>
            </a:r>
            <a:endParaRPr lang="de-DE" dirty="0" smtClean="0">
              <a:solidFill>
                <a:srgbClr val="333333"/>
              </a:solidFill>
            </a:endParaRPr>
          </a:p>
        </p:txBody>
      </p:sp>
      <p:sp>
        <p:nvSpPr>
          <p:cNvPr id="66" name="Stern mit 16 Zacken 65"/>
          <p:cNvSpPr/>
          <p:nvPr/>
        </p:nvSpPr>
        <p:spPr bwMode="auto">
          <a:xfrm>
            <a:off x="4350092" y="3725115"/>
            <a:ext cx="2152382" cy="1793467"/>
          </a:xfrm>
          <a:prstGeom prst="star16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NG--SQY</a:t>
            </a:r>
          </a:p>
          <a:p>
            <a:pPr algn="ctr"/>
            <a:r>
              <a:rPr lang="en-US" sz="2000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--CCSQY</a:t>
            </a:r>
          </a:p>
          <a:p>
            <a:pPr algn="ctr"/>
            <a:r>
              <a:rPr lang="en-US" sz="2000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--</a:t>
            </a:r>
            <a:r>
              <a:rPr lang="en-US" sz="2000" dirty="0" smtClean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CCSQY</a:t>
            </a:r>
            <a:endParaRPr lang="de-DE" sz="2000" dirty="0">
              <a:solidFill>
                <a:srgbClr val="333333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4177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de-DE" dirty="0" smtClean="0"/>
              <a:t>MASON – A </a:t>
            </a:r>
            <a:r>
              <a:rPr lang="de-DE" dirty="0" err="1" smtClean="0"/>
              <a:t>Sequence</a:t>
            </a:r>
            <a:r>
              <a:rPr lang="de-DE" dirty="0" smtClean="0"/>
              <a:t> Simulator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54167" y="1797479"/>
            <a:ext cx="8509865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Variants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,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Methylation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Levels,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Transcript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Splicing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15783" y="1063214"/>
            <a:ext cx="84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333333"/>
                </a:solidFill>
              </a:rPr>
              <a:t>Versatile simulation of Nucleic/HTS Data</a:t>
            </a:r>
            <a:endParaRPr lang="de-DE" sz="2800" dirty="0">
              <a:solidFill>
                <a:srgbClr val="333333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44322" y="2392050"/>
            <a:ext cx="8509865" cy="1469010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buFont typeface="Arial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Simulate SNPs, DIPs, SVs, write VCF/FASTA</a:t>
            </a:r>
          </a:p>
          <a:p>
            <a:pPr marL="285750" indent="-285750" eaLnBrk="0" hangingPunct="0">
              <a:buFont typeface="Arial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Apply variants from VCF to FASTA</a:t>
            </a:r>
          </a:p>
          <a:p>
            <a:pPr marL="285750" indent="-285750" eaLnBrk="0" hangingPunct="0">
              <a:buFont typeface="Arial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Simulate methylation levels for genome based on context</a:t>
            </a:r>
          </a:p>
          <a:p>
            <a:pPr marL="285750" indent="-285750" eaLnBrk="0" hangingPunct="0">
              <a:buFont typeface="Arial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Generate transcripts from FASTA + GFF/GTF</a:t>
            </a:r>
            <a:endParaRPr lang="de-DE" dirty="0" smtClean="0">
              <a:solidFill>
                <a:srgbClr val="333333"/>
              </a:solidFill>
              <a:latin typeface="Arial"/>
              <a:cs typeface="Consolas" pitchFamily="49" charset="0"/>
            </a:endParaRPr>
          </a:p>
        </p:txBody>
      </p:sp>
      <p:sp>
        <p:nvSpPr>
          <p:cNvPr id="32" name="Rounded Rectangle 7"/>
          <p:cNvSpPr/>
          <p:nvPr/>
        </p:nvSpPr>
        <p:spPr bwMode="auto">
          <a:xfrm>
            <a:off x="108635" y="4555500"/>
            <a:ext cx="8509865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Read Simulation</a:t>
            </a:r>
          </a:p>
        </p:txBody>
      </p:sp>
      <p:sp>
        <p:nvSpPr>
          <p:cNvPr id="33" name="Rounded Rectangle 4"/>
          <p:cNvSpPr/>
          <p:nvPr/>
        </p:nvSpPr>
        <p:spPr bwMode="auto">
          <a:xfrm>
            <a:off x="98790" y="5150071"/>
            <a:ext cx="8509865" cy="1133669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dirty="0" err="1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Illumina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/454/Sanger, SE-PE</a:t>
            </a:r>
          </a:p>
          <a:p>
            <a:pPr marL="285750" indent="-285750" eaLnBrk="0" hangingPunct="0"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Variants from VCF file</a:t>
            </a:r>
          </a:p>
          <a:p>
            <a:pPr marL="285750" indent="-285750" eaLnBrk="0" hangingPunct="0"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BS-</a:t>
            </a:r>
            <a:r>
              <a:rPr lang="en-US" dirty="0" err="1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Seq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 simulation given methylation levels</a:t>
            </a:r>
          </a:p>
        </p:txBody>
      </p:sp>
    </p:spTree>
    <p:extLst>
      <p:ext uri="{BB962C8B-B14F-4D97-AF65-F5344CB8AC3E}">
        <p14:creationId xmlns:p14="http://schemas.microsoft.com/office/powerpoint/2010/main" val="171717106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03102" y="3046838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err="1" smtClean="0">
                <a:solidFill>
                  <a:srgbClr val="FFFFFF"/>
                </a:solidFill>
                <a:latin typeface="Arial"/>
              </a:rPr>
              <a:t>SeqAn</a:t>
            </a:r>
            <a:r>
              <a:rPr lang="en-US" sz="4000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Arial"/>
              </a:rPr>
              <a:t>Performance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23723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180080" y="304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88344" y="5907794"/>
            <a:ext cx="8844281" cy="928093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dirty="0" smtClean="0">
                <a:solidFill>
                  <a:srgbClr val="333333"/>
                </a:solidFill>
                <a:latin typeface="Calibri"/>
                <a:cs typeface="Calibri"/>
              </a:rPr>
              <a:t>Algorithm is based on the simultaneous traversal of two string indices </a:t>
            </a:r>
            <a:br>
              <a:rPr lang="en-US" sz="2400" dirty="0" smtClean="0">
                <a:solidFill>
                  <a:srgbClr val="333333"/>
                </a:solidFill>
                <a:latin typeface="Calibri"/>
                <a:cs typeface="Calibri"/>
              </a:rPr>
            </a:br>
            <a:r>
              <a:rPr lang="en-US" sz="2400" dirty="0" smtClean="0">
                <a:solidFill>
                  <a:srgbClr val="333333"/>
                </a:solidFill>
                <a:latin typeface="Calibri"/>
                <a:cs typeface="Calibri"/>
              </a:rPr>
              <a:t>(e.g., FM-index, Enhanced suffix array, Lazy suffix tree)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32904" y="1024844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26661" y="1243504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66643" y="1367673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230244" y="1367674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327426" y="1035888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83587" y="1664500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64748" y="1243505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66036" y="1664499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182871" y="1367675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16834" y="1987827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70991" y="2085020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310296" y="998341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079487" y="1825251"/>
            <a:ext cx="481496" cy="1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607391" y="2085020"/>
            <a:ext cx="2572689" cy="600389"/>
            <a:chOff x="607391" y="2085020"/>
            <a:chExt cx="2572689" cy="600389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607391" y="2085020"/>
              <a:ext cx="863601" cy="45499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932609" y="2098272"/>
              <a:ext cx="1247471" cy="44173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63709" y="2316077"/>
              <a:ext cx="2516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333333"/>
                  </a:solidFill>
                  <a:latin typeface="Calibri"/>
                  <a:cs typeface="Calibri"/>
                </a:rPr>
                <a:t>ACGCTTCATCGCCCT…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384905" y="2349794"/>
            <a:ext cx="1031519" cy="397565"/>
            <a:chOff x="1442527" y="2349794"/>
            <a:chExt cx="973897" cy="397565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1442527" y="2349794"/>
              <a:ext cx="0" cy="397565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2416424" y="2349794"/>
              <a:ext cx="0" cy="397565"/>
            </a:xfrm>
            <a:prstGeom prst="line">
              <a:avLst/>
            </a:prstGeom>
            <a:ln w="381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89495" y="2861077"/>
            <a:ext cx="3757671" cy="3024631"/>
            <a:chOff x="989495" y="2861077"/>
            <a:chExt cx="3757671" cy="3024631"/>
          </a:xfrm>
        </p:grpSpPr>
        <p:sp>
          <p:nvSpPr>
            <p:cNvPr id="35" name="Down Arrow 34"/>
            <p:cNvSpPr/>
            <p:nvPr/>
          </p:nvSpPr>
          <p:spPr>
            <a:xfrm>
              <a:off x="1570383" y="2861077"/>
              <a:ext cx="457200" cy="386521"/>
            </a:xfrm>
            <a:prstGeom prst="downArrow">
              <a:avLst/>
            </a:prstGeom>
            <a:solidFill>
              <a:srgbClr val="3366FF"/>
            </a:solidFill>
            <a:ln>
              <a:solidFill>
                <a:srgbClr val="0A85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9495" y="3413249"/>
              <a:ext cx="1860231" cy="2472459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029791" y="3413249"/>
              <a:ext cx="2717375" cy="1280229"/>
              <a:chOff x="2029791" y="3413249"/>
              <a:chExt cx="2717375" cy="1280229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604732" y="3413249"/>
                <a:ext cx="2142434" cy="646331"/>
              </a:xfrm>
              <a:prstGeom prst="rect">
                <a:avLst/>
              </a:prstGeom>
              <a:noFill/>
              <a:ln w="19050" cmpd="sng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333333"/>
                    </a:solidFill>
                    <a:latin typeface="Calibri"/>
                    <a:cs typeface="Calibri"/>
                  </a:rPr>
                  <a:t>Index of reads</a:t>
                </a:r>
              </a:p>
              <a:p>
                <a:r>
                  <a:rPr lang="en-US" dirty="0" smtClean="0">
                    <a:solidFill>
                      <a:srgbClr val="333333"/>
                    </a:solidFill>
                    <a:latin typeface="Calibri"/>
                    <a:cs typeface="Calibri"/>
                  </a:rPr>
                  <a:t>(Radix tree of seeds)</a:t>
                </a:r>
                <a:endParaRPr lang="en-US" dirty="0">
                  <a:solidFill>
                    <a:srgbClr val="333333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flipH="1">
                <a:off x="2029791" y="3776870"/>
                <a:ext cx="574941" cy="91660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3828349" y="2296436"/>
            <a:ext cx="3766250" cy="3485088"/>
            <a:chOff x="3828349" y="2296436"/>
            <a:chExt cx="3766250" cy="3485088"/>
          </a:xfrm>
        </p:grpSpPr>
        <p:sp>
          <p:nvSpPr>
            <p:cNvPr id="40" name="Down Arrow 39"/>
            <p:cNvSpPr/>
            <p:nvPr/>
          </p:nvSpPr>
          <p:spPr>
            <a:xfrm>
              <a:off x="6514548" y="2296436"/>
              <a:ext cx="457200" cy="386521"/>
            </a:xfrm>
            <a:prstGeom prst="downArrow">
              <a:avLst/>
            </a:prstGeom>
            <a:solidFill>
              <a:srgbClr val="3366FF"/>
            </a:solidFill>
            <a:ln>
              <a:solidFill>
                <a:srgbClr val="0A85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200" y="2861077"/>
              <a:ext cx="1498399" cy="2920447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3828349" y="4321301"/>
              <a:ext cx="2267851" cy="796244"/>
              <a:chOff x="3828349" y="4321301"/>
              <a:chExt cx="2267851" cy="79624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3828349" y="4471214"/>
                <a:ext cx="1803825" cy="646331"/>
              </a:xfrm>
              <a:prstGeom prst="rect">
                <a:avLst/>
              </a:prstGeom>
              <a:noFill/>
              <a:ln w="19050" cmpd="sng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333333"/>
                    </a:solidFill>
                    <a:latin typeface="Calibri"/>
                    <a:cs typeface="Calibri"/>
                  </a:rPr>
                  <a:t>Index of genome</a:t>
                </a:r>
              </a:p>
              <a:p>
                <a:r>
                  <a:rPr lang="en-US" dirty="0" smtClean="0">
                    <a:solidFill>
                      <a:srgbClr val="333333"/>
                    </a:solidFill>
                    <a:latin typeface="Calibri"/>
                    <a:cs typeface="Calibri"/>
                  </a:rPr>
                  <a:t>(e.g. FM-index)</a:t>
                </a:r>
                <a:endParaRPr lang="en-US" dirty="0">
                  <a:solidFill>
                    <a:srgbClr val="333333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53" name="Straight Arrow Connector 52"/>
              <p:cNvCxnSpPr>
                <a:stCxn id="49" idx="3"/>
                <a:endCxn id="41" idx="1"/>
              </p:cNvCxnSpPr>
              <p:nvPr/>
            </p:nvCxnSpPr>
            <p:spPr>
              <a:xfrm flipV="1">
                <a:off x="5632174" y="4321301"/>
                <a:ext cx="464026" cy="473079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TextBox 57"/>
          <p:cNvSpPr txBox="1"/>
          <p:nvPr/>
        </p:nvSpPr>
        <p:spPr>
          <a:xfrm>
            <a:off x="1072225" y="577236"/>
            <a:ext cx="1018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lang="en-US" sz="2400" dirty="0" smtClean="0">
                <a:solidFill>
                  <a:srgbClr val="333333"/>
                </a:solidFill>
                <a:latin typeface="Calibri"/>
                <a:cs typeface="Calibri"/>
              </a:rPr>
              <a:t>eads</a:t>
            </a:r>
            <a:endParaRPr lang="en-US" sz="24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686896" y="675251"/>
            <a:ext cx="5319995" cy="1650715"/>
            <a:chOff x="3675949" y="543866"/>
            <a:chExt cx="5319995" cy="1650715"/>
          </a:xfrm>
        </p:grpSpPr>
        <p:grpSp>
          <p:nvGrpSpPr>
            <p:cNvPr id="47" name="Group 46"/>
            <p:cNvGrpSpPr/>
            <p:nvPr/>
          </p:nvGrpSpPr>
          <p:grpSpPr>
            <a:xfrm>
              <a:off x="3675949" y="998341"/>
              <a:ext cx="5319995" cy="1196240"/>
              <a:chOff x="3675949" y="998341"/>
              <a:chExt cx="5319995" cy="1196240"/>
            </a:xfrm>
          </p:grpSpPr>
          <p:cxnSp>
            <p:nvCxnSpPr>
              <p:cNvPr id="4" name="Straight Connector 3"/>
              <p:cNvCxnSpPr/>
              <p:nvPr/>
            </p:nvCxnSpPr>
            <p:spPr>
              <a:xfrm flipV="1">
                <a:off x="4412900" y="1201532"/>
                <a:ext cx="4549913" cy="22087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4412900" y="1479835"/>
                <a:ext cx="4549913" cy="22087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4446031" y="1987828"/>
                <a:ext cx="4549913" cy="22087"/>
              </a:xfrm>
              <a:prstGeom prst="line">
                <a:avLst/>
              </a:prstGeom>
              <a:ln w="57150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675949" y="1295169"/>
                <a:ext cx="736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333333"/>
                    </a:solidFill>
                    <a:latin typeface="Calibri"/>
                    <a:cs typeface="Calibri"/>
                  </a:rPr>
                  <a:t>Chr. 2</a:t>
                </a:r>
                <a:endParaRPr lang="en-US" dirty="0">
                  <a:solidFill>
                    <a:srgbClr val="333333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675949" y="998341"/>
                <a:ext cx="736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333333"/>
                    </a:solidFill>
                    <a:latin typeface="Calibri"/>
                    <a:cs typeface="Calibri"/>
                  </a:rPr>
                  <a:t>Chr. 1</a:t>
                </a:r>
                <a:endParaRPr lang="en-US" dirty="0">
                  <a:solidFill>
                    <a:srgbClr val="333333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693545" y="1825249"/>
                <a:ext cx="739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333333"/>
                    </a:solidFill>
                    <a:latin typeface="Calibri"/>
                    <a:cs typeface="Calibri"/>
                  </a:rPr>
                  <a:t>Chr. X</a:t>
                </a:r>
                <a:endParaRPr lang="en-US" dirty="0">
                  <a:solidFill>
                    <a:srgbClr val="333333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6096200" y="543866"/>
              <a:ext cx="13360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333333"/>
                  </a:solidFill>
                  <a:latin typeface="Calibri"/>
                  <a:cs typeface="Calibri"/>
                </a:rPr>
                <a:t>Genome</a:t>
              </a:r>
              <a:endParaRPr lang="en-US" sz="2400" dirty="0">
                <a:solidFill>
                  <a:srgbClr val="333333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27426" y="3589130"/>
            <a:ext cx="481496" cy="1528415"/>
            <a:chOff x="1327426" y="3589130"/>
            <a:chExt cx="481496" cy="152841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808922" y="3589130"/>
              <a:ext cx="0" cy="1104348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327426" y="4693478"/>
              <a:ext cx="481496" cy="424067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77286" y="3030806"/>
            <a:ext cx="330860" cy="1931606"/>
            <a:chOff x="6777286" y="3030806"/>
            <a:chExt cx="330860" cy="1931606"/>
          </a:xfrm>
        </p:grpSpPr>
        <p:cxnSp>
          <p:nvCxnSpPr>
            <p:cNvPr id="5" name="Straight Connector 4"/>
            <p:cNvCxnSpPr/>
            <p:nvPr/>
          </p:nvCxnSpPr>
          <p:spPr bwMode="auto">
            <a:xfrm>
              <a:off x="6777286" y="3030806"/>
              <a:ext cx="10673" cy="661655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A85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6790938" y="3663439"/>
              <a:ext cx="317208" cy="6373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A85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 flipH="1">
              <a:off x="6894688" y="4285402"/>
              <a:ext cx="198071" cy="67701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A85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63" name="Straight Connector 62"/>
          <p:cNvCxnSpPr/>
          <p:nvPr/>
        </p:nvCxnSpPr>
        <p:spPr bwMode="auto">
          <a:xfrm>
            <a:off x="7097473" y="4311429"/>
            <a:ext cx="202785" cy="61896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A85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Titel 1"/>
          <p:cNvSpPr>
            <a:spLocks noGrp="1"/>
          </p:cNvSpPr>
          <p:nvPr>
            <p:ph type="title"/>
          </p:nvPr>
        </p:nvSpPr>
        <p:spPr>
          <a:xfrm>
            <a:off x="148018" y="159157"/>
            <a:ext cx="6397001" cy="428625"/>
          </a:xfrm>
        </p:spPr>
        <p:txBody>
          <a:bodyPr/>
          <a:lstStyle/>
          <a:p>
            <a:r>
              <a:rPr lang="de-DE" dirty="0" err="1" smtClean="0"/>
              <a:t>Masai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mapper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477989"/>
      </p:ext>
    </p:extLst>
  </p:cSld>
  <p:clrMapOvr>
    <a:masterClrMapping/>
  </p:clrMapOvr>
  <p:transition xmlns:p14="http://schemas.microsoft.com/office/powerpoint/2010/main" spd="slow" advTm="6615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018" y="159157"/>
            <a:ext cx="6397001" cy="428625"/>
          </a:xfrm>
        </p:spPr>
        <p:txBody>
          <a:bodyPr/>
          <a:lstStyle/>
          <a:p>
            <a:r>
              <a:rPr lang="de-DE" dirty="0" err="1" smtClean="0"/>
              <a:t>Masai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mapper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1" y="928070"/>
            <a:ext cx="8826500" cy="2922911"/>
          </a:xfrm>
          <a:prstGeom prst="rect">
            <a:avLst/>
          </a:prstGeom>
          <a:ln w="12700" cmpd="sng">
            <a:solidFill>
              <a:srgbClr val="FF0000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216484" y="4014436"/>
            <a:ext cx="4115257" cy="2425590"/>
            <a:chOff x="216484" y="4014436"/>
            <a:chExt cx="4115257" cy="2425590"/>
          </a:xfrm>
        </p:grpSpPr>
        <p:sp>
          <p:nvSpPr>
            <p:cNvPr id="4" name="Down Arrow 3"/>
            <p:cNvSpPr/>
            <p:nvPr/>
          </p:nvSpPr>
          <p:spPr bwMode="auto">
            <a:xfrm rot="2340544">
              <a:off x="2369985" y="4014436"/>
              <a:ext cx="498944" cy="623713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6484" y="4624144"/>
              <a:ext cx="4115257" cy="1815882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Lambda</a:t>
              </a:r>
            </a:p>
            <a:p>
              <a:pPr algn="ctr"/>
              <a:r>
                <a:rPr lang="en-US" sz="2800" dirty="0" err="1" smtClean="0"/>
                <a:t>Jochen</a:t>
              </a:r>
              <a:r>
                <a:rPr lang="en-US" sz="2800" dirty="0" smtClean="0"/>
                <a:t> Singer </a:t>
              </a:r>
              <a:br>
                <a:rPr lang="en-US" sz="2800" dirty="0" smtClean="0"/>
              </a:br>
              <a:r>
                <a:rPr lang="en-US" sz="2800" dirty="0" smtClean="0"/>
                <a:t>FU Berlin</a:t>
              </a:r>
            </a:p>
            <a:p>
              <a:pPr algn="ctr"/>
              <a:r>
                <a:rPr lang="en-US" sz="2800" dirty="0" smtClean="0"/>
                <a:t>tomorrow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02868" y="3962713"/>
            <a:ext cx="4398748" cy="2477315"/>
            <a:chOff x="4502868" y="3962713"/>
            <a:chExt cx="4398748" cy="2477315"/>
          </a:xfrm>
        </p:grpSpPr>
        <p:sp>
          <p:nvSpPr>
            <p:cNvPr id="6" name="Down Arrow 5"/>
            <p:cNvSpPr/>
            <p:nvPr/>
          </p:nvSpPr>
          <p:spPr bwMode="auto">
            <a:xfrm rot="19503012">
              <a:off x="6309823" y="3962713"/>
              <a:ext cx="498944" cy="623713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02868" y="4624146"/>
              <a:ext cx="4398748" cy="1815882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 smtClean="0"/>
                <a:t>Yara</a:t>
              </a:r>
              <a:endParaRPr lang="en-US" sz="2800" dirty="0" smtClean="0"/>
            </a:p>
            <a:p>
              <a:pPr algn="ctr"/>
              <a:r>
                <a:rPr lang="en-US" sz="2800" dirty="0" smtClean="0"/>
                <a:t>David </a:t>
              </a:r>
              <a:r>
                <a:rPr lang="en-US" sz="2800" dirty="0" err="1" smtClean="0"/>
                <a:t>Weese</a:t>
              </a:r>
              <a:endParaRPr lang="en-US" sz="2800" dirty="0" smtClean="0"/>
            </a:p>
            <a:p>
              <a:pPr algn="ctr"/>
              <a:r>
                <a:rPr lang="en-US" sz="2800" dirty="0" smtClean="0"/>
                <a:t>FU Berlin</a:t>
              </a:r>
            </a:p>
            <a:p>
              <a:pPr algn="ctr"/>
              <a:r>
                <a:rPr lang="en-US" sz="2800" dirty="0" smtClean="0"/>
                <a:t>tomorrow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1762830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de-DE" dirty="0" err="1" smtClean="0"/>
              <a:t>Yara</a:t>
            </a:r>
            <a:r>
              <a:rPr lang="de-DE" dirty="0" smtClean="0"/>
              <a:t> – </a:t>
            </a:r>
            <a:r>
              <a:rPr lang="de-DE" dirty="0" err="1" smtClean="0"/>
              <a:t>Yet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Read </a:t>
            </a:r>
            <a:r>
              <a:rPr lang="de-DE" dirty="0" err="1" smtClean="0"/>
              <a:t>Aligner</a:t>
            </a:r>
            <a:endParaRPr lang="de-DE" dirty="0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54167" y="1712814"/>
            <a:ext cx="8509865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Sequencing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Platforms</a:t>
            </a:r>
            <a:endParaRPr lang="de-DE" b="1" i="1" dirty="0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15783" y="1063214"/>
            <a:ext cx="849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333333"/>
                </a:solidFill>
              </a:rPr>
              <a:t>Fast and accurate read alignment by strata</a:t>
            </a:r>
            <a:endParaRPr lang="de-DE" sz="2800" dirty="0">
              <a:solidFill>
                <a:srgbClr val="333333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44322" y="2259004"/>
            <a:ext cx="8509865" cy="1260712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Illumina</a:t>
            </a: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HiSeq</a:t>
            </a: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 and </a:t>
            </a:r>
            <a:r>
              <a:rPr lang="en-US" dirty="0" err="1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MiSeq</a:t>
            </a:r>
            <a:endParaRPr lang="en-US" dirty="0">
              <a:solidFill>
                <a:srgbClr val="333333"/>
              </a:solidFill>
              <a:latin typeface="Arial"/>
              <a:cs typeface="Consolas" pitchFamily="49" charset="0"/>
            </a:endParaRPr>
          </a:p>
          <a:p>
            <a:pPr marL="742950" lvl="1" indent="-285750" eaLnBrk="0" hangingPunct="0">
              <a:buFont typeface="Arial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Supports single-end, paired-end and </a:t>
            </a:r>
            <a:r>
              <a:rPr lang="en-US" dirty="0">
                <a:solidFill>
                  <a:srgbClr val="333333"/>
                </a:solidFill>
                <a:latin typeface="Arial"/>
                <a:cs typeface="Consolas" pitchFamily="49" charset="0"/>
              </a:rPr>
              <a:t>m</a:t>
            </a: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ate-pairs protocols</a:t>
            </a:r>
          </a:p>
          <a:p>
            <a:pPr marL="285750" indent="-285750" eaLnBrk="0" hangingPunct="0">
              <a:buFont typeface="Arial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Ion Torrent Proton and PGM</a:t>
            </a:r>
          </a:p>
          <a:p>
            <a:pPr marL="742950" lvl="1" indent="-285750" eaLnBrk="0" hangingPunct="0">
              <a:buFont typeface="Arial" pitchFamily="34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Arial"/>
                <a:cs typeface="Consolas" pitchFamily="49" charset="0"/>
              </a:rPr>
              <a:t>Supports quality-trimmed reads</a:t>
            </a:r>
          </a:p>
        </p:txBody>
      </p:sp>
      <p:sp>
        <p:nvSpPr>
          <p:cNvPr id="32" name="Rounded Rectangle 7"/>
          <p:cNvSpPr/>
          <p:nvPr/>
        </p:nvSpPr>
        <p:spPr bwMode="auto">
          <a:xfrm>
            <a:off x="108634" y="3708835"/>
            <a:ext cx="8509865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Features</a:t>
            </a:r>
          </a:p>
        </p:txBody>
      </p:sp>
      <p:sp>
        <p:nvSpPr>
          <p:cNvPr id="33" name="Rounded Rectangle 4"/>
          <p:cNvSpPr/>
          <p:nvPr/>
        </p:nvSpPr>
        <p:spPr bwMode="auto">
          <a:xfrm>
            <a:off x="98790" y="4257527"/>
            <a:ext cx="8509865" cy="1578692"/>
          </a:xfrm>
          <a:prstGeom prst="roundRect">
            <a:avLst>
              <a:gd name="adj" fmla="val 42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Low memory footprint 	</a:t>
            </a:r>
            <a:r>
              <a:rPr lang="en-US" dirty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	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[Requires only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Consolas" pitchFamily="49" charset="0"/>
              </a:rPr>
              <a:t>5GB 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of RAM for hg19]</a:t>
            </a:r>
          </a:p>
          <a:p>
            <a:pPr marL="285750" indent="-285750" eaLnBrk="0" hangingPunct="0"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Multi-threaded</a:t>
            </a:r>
            <a:r>
              <a:rPr lang="en-US" dirty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	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		[Maps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cs typeface="Consolas" pitchFamily="49" charset="0"/>
              </a:rPr>
              <a:t>&gt;10Gbp/h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 on my laptop!]</a:t>
            </a:r>
          </a:p>
          <a:p>
            <a:pPr marL="285750" indent="-285750" eaLnBrk="0" hangingPunct="0"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C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ompressed I/O 		[</a:t>
            </a:r>
            <a:r>
              <a:rPr lang="en-US" dirty="0" err="1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Gzip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/bzip2 </a:t>
            </a:r>
            <a:r>
              <a:rPr lang="en-US" dirty="0" err="1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FastQ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  <a:sym typeface="Wingdings"/>
              </a:rPr>
              <a:t> 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SAM/BAM]</a:t>
            </a:r>
          </a:p>
          <a:p>
            <a:pPr marL="285750" indent="-285750" eaLnBrk="0" hangingPunct="0"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E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asy to use 			[Simply choose best or all mapping]</a:t>
            </a:r>
          </a:p>
          <a:p>
            <a:pPr marL="285750" indent="-285750" eaLnBrk="0" hangingPunct="0">
              <a:buFont typeface="Arial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R</a:t>
            </a:r>
            <a:r>
              <a:rPr lang="en-US" dirty="0" smtClean="0">
                <a:solidFill>
                  <a:srgbClr val="333333"/>
                </a:solidFill>
                <a:latin typeface="Arial" charset="0"/>
                <a:cs typeface="Consolas" pitchFamily="49" charset="0"/>
              </a:rPr>
              <a:t>eady to use 			[Tested with KNIME and the GATK]</a:t>
            </a:r>
          </a:p>
        </p:txBody>
      </p:sp>
    </p:spTree>
    <p:extLst>
      <p:ext uri="{BB962C8B-B14F-4D97-AF65-F5344CB8AC3E}">
        <p14:creationId xmlns:p14="http://schemas.microsoft.com/office/powerpoint/2010/main" val="300152527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237"/>
            <a:ext cx="9144000" cy="6461615"/>
          </a:xfrm>
          <a:prstGeom prst="rect">
            <a:avLst/>
          </a:prstGeom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de-DE" dirty="0" err="1" smtClean="0"/>
              <a:t>Yara</a:t>
            </a:r>
            <a:r>
              <a:rPr lang="de-DE" dirty="0" smtClean="0"/>
              <a:t> – </a:t>
            </a:r>
            <a:r>
              <a:rPr lang="de-DE" dirty="0" err="1" smtClean="0"/>
              <a:t>Yet</a:t>
            </a:r>
            <a:r>
              <a:rPr lang="de-DE" dirty="0" smtClean="0"/>
              <a:t> </a:t>
            </a:r>
            <a:r>
              <a:rPr lang="de-DE" dirty="0" err="1" smtClean="0"/>
              <a:t>Another</a:t>
            </a:r>
            <a:r>
              <a:rPr lang="de-DE" dirty="0" smtClean="0"/>
              <a:t> Read </a:t>
            </a:r>
            <a:r>
              <a:rPr lang="de-DE" dirty="0" err="1" smtClean="0"/>
              <a:t>Aligner</a:t>
            </a:r>
            <a:endParaRPr lang="de-DE" dirty="0" smtClean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54167" y="1168539"/>
            <a:ext cx="8758788" cy="406400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Performance on Human WGS </a:t>
            </a:r>
            <a:r>
              <a:rPr lang="en-US" b="1" i="1" dirty="0" smtClean="0">
                <a:solidFill>
                  <a:srgbClr val="FFFFFF"/>
                </a:solidFill>
                <a:latin typeface="Arial" charset="0"/>
              </a:rPr>
              <a:t>–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Illumina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HiSeq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 (on Desktop !, 4 </a:t>
            </a:r>
            <a:r>
              <a:rPr lang="de-DE" b="1" i="1" dirty="0" err="1" smtClean="0">
                <a:solidFill>
                  <a:srgbClr val="FFFFFF"/>
                </a:solidFill>
                <a:latin typeface="Arial" charset="0"/>
              </a:rPr>
              <a:t>core</a:t>
            </a:r>
            <a:r>
              <a:rPr lang="de-DE" b="1" i="1" dirty="0" smtClean="0">
                <a:solidFill>
                  <a:srgbClr val="FFFFFF"/>
                </a:solidFill>
                <a:latin typeface="Arial" charset="0"/>
              </a:rPr>
              <a:t> i7, 32 GB)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7021" y="6044339"/>
            <a:ext cx="5102837" cy="36933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 to 4 times speed-up pending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0925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~ 13 </a:t>
            </a:r>
            <a:r>
              <a:rPr lang="de-DE" dirty="0" err="1" smtClean="0"/>
              <a:t>years</a:t>
            </a:r>
            <a:r>
              <a:rPr lang="de-DE" dirty="0"/>
              <a:t> </a:t>
            </a:r>
            <a:r>
              <a:rPr lang="de-DE" dirty="0" err="1" smtClean="0"/>
              <a:t>ago</a:t>
            </a:r>
            <a:r>
              <a:rPr lang="de-DE" dirty="0" smtClean="0"/>
              <a:t>...</a:t>
            </a:r>
            <a:endParaRPr lang="de-DE" dirty="0"/>
          </a:p>
        </p:txBody>
      </p:sp>
      <p:pic>
        <p:nvPicPr>
          <p:cNvPr id="5" name="Picture 2" descr="H:\Photoshop work\Regardies page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21" y="1008293"/>
            <a:ext cx="8053631" cy="545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17"/>
          <p:cNvSpPr txBox="1">
            <a:spLocks noChangeArrowheads="1"/>
          </p:cNvSpPr>
          <p:nvPr/>
        </p:nvSpPr>
        <p:spPr bwMode="auto">
          <a:xfrm flipH="1">
            <a:off x="1549096" y="2575999"/>
            <a:ext cx="6051231" cy="2800767"/>
          </a:xfrm>
          <a:prstGeom prst="rect">
            <a:avLst/>
          </a:prstGeom>
          <a:solidFill>
            <a:srgbClr val="FFFFFF"/>
          </a:solidFill>
          <a:ln w="57150" cmpd="sng">
            <a:solidFill>
              <a:srgbClr val="FF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de-DE" sz="3600" baseline="0" dirty="0">
                <a:solidFill>
                  <a:srgbClr val="FF0000"/>
                </a:solidFill>
                <a:latin typeface="Arial"/>
              </a:rPr>
              <a:t>Data </a:t>
            </a:r>
            <a:r>
              <a:rPr lang="de-DE" sz="3600" baseline="0" dirty="0" err="1" smtClean="0">
                <a:solidFill>
                  <a:srgbClr val="FF0000"/>
                </a:solidFill>
                <a:latin typeface="Arial"/>
              </a:rPr>
              <a:t>volume</a:t>
            </a:r>
            <a:r>
              <a:rPr lang="de-DE" sz="3600" baseline="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3600" baseline="0" dirty="0" err="1" smtClean="0">
                <a:solidFill>
                  <a:srgbClr val="FF0000"/>
                </a:solidFill>
                <a:latin typeface="Arial"/>
              </a:rPr>
              <a:t>and</a:t>
            </a:r>
            <a:r>
              <a:rPr lang="de-DE" sz="3600" baseline="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3600" baseline="0" dirty="0" err="1" smtClean="0">
                <a:solidFill>
                  <a:srgbClr val="FF0000"/>
                </a:solidFill>
                <a:latin typeface="Arial"/>
              </a:rPr>
              <a:t>cost</a:t>
            </a:r>
            <a:r>
              <a:rPr lang="de-DE" sz="3600" baseline="0" dirty="0" smtClean="0">
                <a:solidFill>
                  <a:srgbClr val="FF0000"/>
                </a:solidFill>
                <a:latin typeface="Arial"/>
              </a:rPr>
              <a:t>:</a:t>
            </a:r>
            <a:endParaRPr lang="de-DE" sz="3600" baseline="0" dirty="0">
              <a:solidFill>
                <a:srgbClr val="FF0000"/>
              </a:solidFill>
              <a:latin typeface="Arial"/>
            </a:endParaRPr>
          </a:p>
          <a:p>
            <a:pPr algn="ctr" eaLnBrk="1" hangingPunct="1"/>
            <a:r>
              <a:rPr lang="de-DE" sz="2800" baseline="0" dirty="0">
                <a:solidFill>
                  <a:srgbClr val="FF0000"/>
                </a:solidFill>
                <a:latin typeface="Arial"/>
              </a:rPr>
              <a:t>In 2000 </a:t>
            </a:r>
            <a:r>
              <a:rPr lang="de-DE" sz="2800" baseline="0" dirty="0" err="1">
                <a:solidFill>
                  <a:srgbClr val="FF0000"/>
                </a:solidFill>
                <a:latin typeface="Arial"/>
              </a:rPr>
              <a:t>the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3 </a:t>
            </a:r>
            <a:r>
              <a:rPr lang="de-DE" sz="2800" baseline="0" dirty="0" err="1">
                <a:solidFill>
                  <a:srgbClr val="FF0000"/>
                </a:solidFill>
                <a:latin typeface="Arial"/>
              </a:rPr>
              <a:t>billion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aseline="0" dirty="0" err="1">
                <a:solidFill>
                  <a:srgbClr val="FF0000"/>
                </a:solidFill>
                <a:latin typeface="Arial"/>
              </a:rPr>
              <a:t>base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aseline="0" dirty="0" err="1">
                <a:solidFill>
                  <a:srgbClr val="FF0000"/>
                </a:solidFill>
                <a:latin typeface="Arial"/>
              </a:rPr>
              <a:t>pairs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aseline="0" dirty="0" err="1">
                <a:solidFill>
                  <a:srgbClr val="FF0000"/>
                </a:solidFill>
                <a:latin typeface="Arial"/>
              </a:rPr>
              <a:t>of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aseline="0" dirty="0" err="1">
                <a:solidFill>
                  <a:srgbClr val="FF0000"/>
                </a:solidFill>
                <a:latin typeface="Arial"/>
              </a:rPr>
              <a:t>the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human </a:t>
            </a:r>
            <a:r>
              <a:rPr lang="de-DE" sz="2800" baseline="0" dirty="0" err="1">
                <a:solidFill>
                  <a:srgbClr val="FF0000"/>
                </a:solidFill>
                <a:latin typeface="Arial"/>
              </a:rPr>
              <a:t>genome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aseline="0" dirty="0" err="1" smtClean="0">
                <a:solidFill>
                  <a:srgbClr val="FF0000"/>
                </a:solidFill>
                <a:latin typeface="Arial"/>
              </a:rPr>
              <a:t>were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aseline="0" dirty="0" err="1" smtClean="0">
                <a:solidFill>
                  <a:srgbClr val="FF0000"/>
                </a:solidFill>
                <a:latin typeface="Arial"/>
              </a:rPr>
              <a:t>sequenced</a:t>
            </a:r>
            <a:r>
              <a:rPr lang="de-DE" sz="2800" baseline="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aseline="0" dirty="0" err="1" smtClean="0">
                <a:solidFill>
                  <a:srgbClr val="FF0000"/>
                </a:solidFill>
                <a:latin typeface="Arial"/>
              </a:rPr>
              <a:t>for</a:t>
            </a:r>
            <a:r>
              <a:rPr lang="de-DE" sz="2800" baseline="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aseline="0" dirty="0" err="1">
                <a:solidFill>
                  <a:srgbClr val="FF0000"/>
                </a:solidFill>
                <a:latin typeface="Arial"/>
              </a:rPr>
              <a:t>about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aseline="0" dirty="0" smtClean="0">
                <a:solidFill>
                  <a:srgbClr val="FF0000"/>
                </a:solidFill>
                <a:latin typeface="Arial"/>
              </a:rPr>
              <a:t>3 </a:t>
            </a:r>
            <a:r>
              <a:rPr lang="de-DE" sz="2800" baseline="0" dirty="0" err="1">
                <a:solidFill>
                  <a:srgbClr val="FF0000"/>
                </a:solidFill>
                <a:latin typeface="Arial"/>
              </a:rPr>
              <a:t>billion</a:t>
            </a:r>
            <a:r>
              <a:rPr lang="de-DE" sz="2800" baseline="0" dirty="0">
                <a:solidFill>
                  <a:srgbClr val="FF0000"/>
                </a:solidFill>
                <a:latin typeface="Arial"/>
              </a:rPr>
              <a:t> US$ </a:t>
            </a:r>
            <a:r>
              <a:rPr lang="de-DE" sz="2800" baseline="0" dirty="0" smtClean="0">
                <a:solidFill>
                  <a:srgbClr val="FF0000"/>
                </a:solidFill>
                <a:latin typeface="Arial"/>
              </a:rPr>
              <a:t>Dollar</a:t>
            </a:r>
          </a:p>
          <a:p>
            <a:pPr algn="ctr" eaLnBrk="1" hangingPunct="1"/>
            <a:endParaRPr lang="de-DE" sz="2800" baseline="0" dirty="0">
              <a:solidFill>
                <a:srgbClr val="FF0000"/>
              </a:solidFill>
              <a:latin typeface="Arial"/>
            </a:endParaRPr>
          </a:p>
          <a:p>
            <a:pPr algn="ctr" eaLnBrk="1" hangingPunct="1"/>
            <a:r>
              <a:rPr lang="de-DE" sz="2800" b="1" baseline="0" dirty="0" smtClean="0">
                <a:solidFill>
                  <a:srgbClr val="FF0000"/>
                </a:solidFill>
                <a:latin typeface="Arial"/>
              </a:rPr>
              <a:t>100 </a:t>
            </a:r>
            <a:r>
              <a:rPr lang="de-DE" sz="2800" b="1" baseline="0" dirty="0" err="1" smtClean="0">
                <a:solidFill>
                  <a:srgbClr val="FF0000"/>
                </a:solidFill>
                <a:latin typeface="Arial"/>
              </a:rPr>
              <a:t>million</a:t>
            </a:r>
            <a:r>
              <a:rPr lang="de-DE" sz="2800" b="1" baseline="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2800" b="1" baseline="0" dirty="0" err="1" smtClean="0">
                <a:solidFill>
                  <a:srgbClr val="FF0000"/>
                </a:solidFill>
                <a:latin typeface="Arial"/>
              </a:rPr>
              <a:t>bp</a:t>
            </a:r>
            <a:r>
              <a:rPr lang="de-DE" sz="2800" b="1" baseline="0" dirty="0" smtClean="0">
                <a:solidFill>
                  <a:srgbClr val="FF0000"/>
                </a:solidFill>
                <a:latin typeface="Arial"/>
              </a:rPr>
              <a:t> per </a:t>
            </a:r>
            <a:r>
              <a:rPr lang="de-DE" sz="2800" b="1" baseline="0" dirty="0" err="1" smtClean="0">
                <a:solidFill>
                  <a:srgbClr val="FF0000"/>
                </a:solidFill>
                <a:latin typeface="Arial"/>
              </a:rPr>
              <a:t>day</a:t>
            </a:r>
            <a:endParaRPr lang="de-DE" sz="2800" b="1" baseline="0" dirty="0">
              <a:solidFill>
                <a:srgbClr val="FF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113375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7" y="298252"/>
            <a:ext cx="6859436" cy="428625"/>
          </a:xfrm>
        </p:spPr>
        <p:txBody>
          <a:bodyPr/>
          <a:lstStyle/>
          <a:p>
            <a:r>
              <a:rPr lang="de-DE" dirty="0" smtClean="0"/>
              <a:t>Lambda – The </a:t>
            </a:r>
            <a:r>
              <a:rPr lang="de-DE" dirty="0" err="1"/>
              <a:t>L</a:t>
            </a:r>
            <a:r>
              <a:rPr lang="de-DE" dirty="0" err="1" smtClean="0"/>
              <a:t>ocal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ligner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Massive </a:t>
            </a:r>
            <a:r>
              <a:rPr lang="de-DE" dirty="0"/>
              <a:t>B</a:t>
            </a:r>
            <a:r>
              <a:rPr lang="de-DE" dirty="0" smtClean="0"/>
              <a:t>iological </a:t>
            </a:r>
            <a:r>
              <a:rPr lang="de-DE" dirty="0" err="1" smtClean="0"/>
              <a:t>DAta</a:t>
            </a:r>
            <a:endParaRPr lang="de-DE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086"/>
            <a:ext cx="9144000" cy="27402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020" y="5015199"/>
            <a:ext cx="7574878" cy="830997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Slightly faster and slightly more sensitive than RapSearch2 and </a:t>
            </a:r>
            <a:r>
              <a:rPr lang="en-US" sz="2400" dirty="0" err="1" smtClean="0"/>
              <a:t>UBlast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91" y="2345265"/>
            <a:ext cx="8428182" cy="283799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64508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7" y="1363066"/>
            <a:ext cx="6193494" cy="53012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867" y="208118"/>
            <a:ext cx="8229600" cy="434445"/>
          </a:xfrm>
        </p:spPr>
        <p:txBody>
          <a:bodyPr>
            <a:normAutofit/>
          </a:bodyPr>
          <a:lstStyle/>
          <a:p>
            <a:r>
              <a:rPr lang="de-DE" dirty="0" smtClean="0"/>
              <a:t>Read Mapping: </a:t>
            </a:r>
            <a:r>
              <a:rPr lang="de-DE" dirty="0" err="1" smtClean="0"/>
              <a:t>Masai</a:t>
            </a:r>
            <a:endParaRPr lang="de-D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4" y="1276370"/>
            <a:ext cx="1896625" cy="535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47" y="1380955"/>
            <a:ext cx="6193494" cy="53012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9597" y="2032370"/>
            <a:ext cx="4072516" cy="245236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9597" y="4566421"/>
            <a:ext cx="4083463" cy="197217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90397" y="1243876"/>
            <a:ext cx="1970572" cy="3394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333333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30249" y="912461"/>
            <a:ext cx="7785656" cy="919968"/>
          </a:xfrm>
          <a:prstGeom prst="roundRect">
            <a:avLst/>
          </a:prstGeom>
          <a:solidFill>
            <a:srgbClr val="FFFFFF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dirty="0" smtClean="0">
                <a:solidFill>
                  <a:srgbClr val="333333"/>
                </a:solidFill>
                <a:latin typeface="Calibri"/>
                <a:cs typeface="Calibri"/>
              </a:rPr>
              <a:t>Faster and more accurate than BWA and Bowtie2</a:t>
            </a:r>
          </a:p>
          <a:p>
            <a:pPr algn="ctr" eaLnBrk="0" hangingPunct="0"/>
            <a:r>
              <a:rPr lang="en-US" sz="2400" dirty="0" smtClean="0">
                <a:solidFill>
                  <a:srgbClr val="333333"/>
                </a:solidFill>
                <a:latin typeface="Calibri"/>
                <a:cs typeface="Calibri"/>
              </a:rPr>
              <a:t>Timings on a single core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9893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bias in SNP/Sequencing error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796"/>
            <a:ext cx="9144000" cy="5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4017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Easily exchange index….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821"/>
            <a:ext cx="9144000" cy="42412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37294" y="3312090"/>
            <a:ext cx="1638948" cy="216229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1278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180080" y="304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6587" y="2944186"/>
            <a:ext cx="8584352" cy="1599530"/>
            <a:chOff x="259080" y="1413929"/>
            <a:chExt cx="8556412" cy="15696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080" y="1432560"/>
              <a:ext cx="1529080" cy="122448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879599" y="1413929"/>
              <a:ext cx="6935893" cy="156966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333333"/>
                  </a:solidFill>
                </a:rPr>
                <a:t>Collaboration to parallelize indices and verification algorithms in </a:t>
              </a:r>
              <a:r>
                <a:rPr lang="en-US" sz="2400" dirty="0" err="1" smtClean="0">
                  <a:solidFill>
                    <a:srgbClr val="333333"/>
                  </a:solidFill>
                </a:rPr>
                <a:t>SeqAn</a:t>
              </a:r>
              <a:r>
                <a:rPr lang="en-US" sz="2400" dirty="0" smtClean="0">
                  <a:solidFill>
                    <a:srgbClr val="333333"/>
                  </a:solidFill>
                </a:rPr>
                <a:t>, to speed up </a:t>
              </a:r>
              <a:br>
                <a:rPr lang="en-US" sz="2400" dirty="0" smtClean="0">
                  <a:solidFill>
                    <a:srgbClr val="333333"/>
                  </a:solidFill>
                </a:rPr>
              </a:br>
              <a:r>
                <a:rPr lang="en-US" sz="2400" dirty="0" smtClean="0">
                  <a:solidFill>
                    <a:srgbClr val="FF0000"/>
                  </a:solidFill>
                </a:rPr>
                <a:t>any </a:t>
              </a:r>
              <a:r>
                <a:rPr lang="en-US" sz="2400" dirty="0" smtClean="0">
                  <a:solidFill>
                    <a:srgbClr val="333333"/>
                  </a:solidFill>
                </a:rPr>
                <a:t>applications making use of indices</a:t>
              </a:r>
            </a:p>
            <a:p>
              <a:endParaRPr lang="en-US" sz="2400" dirty="0">
                <a:solidFill>
                  <a:srgbClr val="333333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 in </a:t>
            </a:r>
            <a:r>
              <a:rPr lang="en-US" dirty="0" err="1" smtClean="0"/>
              <a:t>SeqAn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 bwMode="auto">
          <a:xfrm>
            <a:off x="0" y="2874821"/>
            <a:ext cx="8962813" cy="157054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smtClean="0">
                <a:solidFill>
                  <a:srgbClr val="FFFFFF"/>
                </a:solidFill>
                <a:latin typeface="Arial"/>
              </a:rPr>
              <a:t>Generic and specialized</a:t>
            </a:r>
          </a:p>
          <a:p>
            <a:pPr algn="ctr" eaLnBrk="0" hangingPunct="0"/>
            <a:r>
              <a:rPr lang="en-US" sz="4000" dirty="0" smtClean="0">
                <a:solidFill>
                  <a:srgbClr val="FFFFFF"/>
                </a:solidFill>
                <a:latin typeface="Arial"/>
              </a:rPr>
              <a:t>Acceleration support</a:t>
            </a:r>
            <a:endParaRPr lang="en-US" sz="4000" dirty="0" smtClean="0">
              <a:solidFill>
                <a:srgbClr val="333333"/>
              </a:solidFill>
              <a:latin typeface="Arial"/>
            </a:endParaRP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8363557"/>
      </p:ext>
    </p:extLst>
  </p:cSld>
  <p:clrMapOvr>
    <a:masterClrMapping/>
  </p:clrMapOvr>
  <p:transition xmlns:p14="http://schemas.microsoft.com/office/powerpoint/2010/main" spd="slow" advTm="6615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5227"/>
            <a:ext cx="8229600" cy="667279"/>
          </a:xfrm>
        </p:spPr>
        <p:txBody>
          <a:bodyPr>
            <a:normAutofit/>
          </a:bodyPr>
          <a:lstStyle/>
          <a:p>
            <a:pPr algn="l"/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going</a:t>
            </a:r>
            <a:r>
              <a:rPr lang="de-DE" dirty="0" smtClean="0"/>
              <a:t> parallel </a:t>
            </a:r>
            <a:endParaRPr lang="de-DE" dirty="0"/>
          </a:p>
        </p:txBody>
      </p:sp>
      <p:sp>
        <p:nvSpPr>
          <p:cNvPr id="23" name="TextBox 22"/>
          <p:cNvSpPr txBox="1"/>
          <p:nvPr/>
        </p:nvSpPr>
        <p:spPr>
          <a:xfrm>
            <a:off x="3180080" y="304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84" y="3353212"/>
            <a:ext cx="8202739" cy="295502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118532" y="1411789"/>
            <a:ext cx="8844281" cy="1714612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 smtClean="0">
                <a:solidFill>
                  <a:srgbClr val="FFFFFF"/>
                </a:solidFill>
                <a:latin typeface="Arial"/>
              </a:rPr>
              <a:t>GOAL</a:t>
            </a:r>
          </a:p>
          <a:p>
            <a:pPr algn="ctr" eaLnBrk="0" hangingPunct="0"/>
            <a:r>
              <a:rPr lang="en-US" sz="2800" dirty="0" smtClean="0">
                <a:solidFill>
                  <a:srgbClr val="FFFFFF"/>
                </a:solidFill>
                <a:latin typeface="Arial"/>
              </a:rPr>
              <a:t>Parallelize the finder interface of </a:t>
            </a:r>
            <a:r>
              <a:rPr lang="en-US" sz="2800" dirty="0" err="1" smtClean="0">
                <a:solidFill>
                  <a:srgbClr val="FFFFFF"/>
                </a:solidFill>
                <a:latin typeface="Arial"/>
              </a:rPr>
              <a:t>SeqAn</a:t>
            </a:r>
            <a:endParaRPr lang="en-US" sz="2800" dirty="0">
              <a:solidFill>
                <a:srgbClr val="FFFFFF"/>
              </a:solidFill>
              <a:latin typeface="Arial"/>
            </a:endParaRPr>
          </a:p>
          <a:p>
            <a:pPr algn="ctr" eaLnBrk="0" hangingPunct="0"/>
            <a:r>
              <a:rPr lang="en-US" sz="2800" dirty="0" smtClean="0">
                <a:solidFill>
                  <a:srgbClr val="FFFFFF"/>
                </a:solidFill>
                <a:latin typeface="Arial"/>
              </a:rPr>
              <a:t>so it works on CPU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and</a:t>
            </a:r>
            <a:r>
              <a:rPr lang="en-US" sz="2800" dirty="0" smtClean="0">
                <a:solidFill>
                  <a:srgbClr val="FFFFFF"/>
                </a:solidFill>
                <a:latin typeface="Arial"/>
              </a:rPr>
              <a:t> accelerators like GPU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809238" y="4814866"/>
            <a:ext cx="3876118" cy="1275953"/>
            <a:chOff x="3809238" y="4201102"/>
            <a:chExt cx="3876118" cy="1275953"/>
          </a:xfrm>
        </p:grpSpPr>
        <p:sp>
          <p:nvSpPr>
            <p:cNvPr id="8" name="TextBox 7"/>
            <p:cNvSpPr txBox="1"/>
            <p:nvPr/>
          </p:nvSpPr>
          <p:spPr>
            <a:xfrm>
              <a:off x="5134425" y="4830724"/>
              <a:ext cx="2550931" cy="64633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Will be replaced by hg18</a:t>
              </a:r>
              <a:b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</a:br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 and 10 million 20-mers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9" name="Straight Arrow Connector 8"/>
            <p:cNvCxnSpPr>
              <a:stCxn id="8" idx="0"/>
            </p:cNvCxnSpPr>
            <p:nvPr/>
          </p:nvCxnSpPr>
          <p:spPr>
            <a:xfrm flipH="1" flipV="1">
              <a:off x="5373237" y="4201102"/>
              <a:ext cx="1036654" cy="629622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3809238" y="5153890"/>
              <a:ext cx="1325187" cy="7090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4241632"/>
      </p:ext>
    </p:extLst>
  </p:cSld>
  <p:clrMapOvr>
    <a:masterClrMapping/>
  </p:clrMapOvr>
  <p:transition xmlns:p14="http://schemas.microsoft.com/office/powerpoint/2010/main" spd="slow" advTm="6615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55227"/>
            <a:ext cx="8229600" cy="667279"/>
          </a:xfrm>
        </p:spPr>
        <p:txBody>
          <a:bodyPr>
            <a:normAutofit/>
          </a:bodyPr>
          <a:lstStyle/>
          <a:p>
            <a:pPr algn="l"/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going</a:t>
            </a:r>
            <a:r>
              <a:rPr lang="de-DE" dirty="0" smtClean="0"/>
              <a:t> parallel</a:t>
            </a:r>
            <a:endParaRPr lang="de-DE" dirty="0"/>
          </a:p>
        </p:txBody>
      </p:sp>
      <p:sp>
        <p:nvSpPr>
          <p:cNvPr id="23" name="TextBox 22"/>
          <p:cNvSpPr txBox="1"/>
          <p:nvPr/>
        </p:nvSpPr>
        <p:spPr>
          <a:xfrm>
            <a:off x="3180080" y="304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1355"/>
            <a:ext cx="9144000" cy="397141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364619" y="1911048"/>
            <a:ext cx="4420810" cy="1484140"/>
            <a:chOff x="2364619" y="1911048"/>
            <a:chExt cx="4420810" cy="1484140"/>
          </a:xfrm>
        </p:grpSpPr>
        <p:sp>
          <p:nvSpPr>
            <p:cNvPr id="6" name="TextBox 5"/>
            <p:cNvSpPr txBox="1"/>
            <p:nvPr/>
          </p:nvSpPr>
          <p:spPr>
            <a:xfrm>
              <a:off x="4760701" y="2748857"/>
              <a:ext cx="2024728" cy="64633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Construct FM-index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on reverse genome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7" name="Straight Arrow Connector 6"/>
            <p:cNvCxnSpPr>
              <a:stCxn id="6" idx="1"/>
            </p:cNvCxnSpPr>
            <p:nvPr/>
          </p:nvCxnSpPr>
          <p:spPr>
            <a:xfrm flipH="1" flipV="1">
              <a:off x="2364619" y="3011714"/>
              <a:ext cx="2396082" cy="60309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flipH="1" flipV="1">
              <a:off x="3477381" y="1911048"/>
              <a:ext cx="1283320" cy="1160975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501018" y="3569792"/>
            <a:ext cx="6601496" cy="1619067"/>
            <a:chOff x="1501018" y="3569792"/>
            <a:chExt cx="6601496" cy="1619067"/>
          </a:xfrm>
        </p:grpSpPr>
        <p:sp>
          <p:nvSpPr>
            <p:cNvPr id="16" name="TextBox 15"/>
            <p:cNvSpPr txBox="1"/>
            <p:nvPr/>
          </p:nvSpPr>
          <p:spPr>
            <a:xfrm>
              <a:off x="4748740" y="3569792"/>
              <a:ext cx="3353774" cy="64633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Set # OMP threads</a:t>
              </a:r>
            </a:p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Call generic count function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17" name="Straight Arrow Connector 16"/>
            <p:cNvCxnSpPr>
              <a:stCxn id="16" idx="2"/>
            </p:cNvCxnSpPr>
            <p:nvPr/>
          </p:nvCxnSpPr>
          <p:spPr>
            <a:xfrm flipH="1">
              <a:off x="5315857" y="4216123"/>
              <a:ext cx="1109770" cy="97273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6" idx="1"/>
            </p:cNvCxnSpPr>
            <p:nvPr/>
          </p:nvCxnSpPr>
          <p:spPr>
            <a:xfrm flipH="1">
              <a:off x="1501018" y="3892958"/>
              <a:ext cx="3247722" cy="102496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8419967"/>
      </p:ext>
    </p:extLst>
  </p:cSld>
  <p:clrMapOvr>
    <a:masterClrMapping/>
  </p:clrMapOvr>
  <p:transition xmlns:p14="http://schemas.microsoft.com/office/powerpoint/2010/main" spd="slow" advTm="6615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711" y="144555"/>
            <a:ext cx="8229600" cy="667279"/>
          </a:xfrm>
        </p:spPr>
        <p:txBody>
          <a:bodyPr>
            <a:normAutofit/>
          </a:bodyPr>
          <a:lstStyle/>
          <a:p>
            <a:pPr algn="l"/>
            <a:r>
              <a:rPr lang="de-DE" dirty="0" smtClean="0"/>
              <a:t>SeqAn going parallel : NVIDIA GPUs</a:t>
            </a:r>
            <a:endParaRPr lang="de-DE" dirty="0"/>
          </a:p>
        </p:txBody>
      </p:sp>
      <p:sp>
        <p:nvSpPr>
          <p:cNvPr id="23" name="TextBox 22"/>
          <p:cNvSpPr txBox="1"/>
          <p:nvPr/>
        </p:nvSpPr>
        <p:spPr>
          <a:xfrm>
            <a:off x="3180080" y="304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045"/>
            <a:ext cx="9144000" cy="522656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232550" y="4416466"/>
            <a:ext cx="3353774" cy="1564948"/>
            <a:chOff x="5232550" y="4416466"/>
            <a:chExt cx="3353774" cy="1564948"/>
          </a:xfrm>
        </p:grpSpPr>
        <p:sp>
          <p:nvSpPr>
            <p:cNvPr id="7" name="TextBox 6"/>
            <p:cNvSpPr txBox="1"/>
            <p:nvPr/>
          </p:nvSpPr>
          <p:spPr>
            <a:xfrm>
              <a:off x="5232550" y="4416466"/>
              <a:ext cx="3353774" cy="36933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SAME count function as on CPU !</a:t>
              </a:r>
              <a:endParaRPr lang="en-US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655467" y="4785798"/>
              <a:ext cx="1226618" cy="119561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180081" y="3232666"/>
            <a:ext cx="4776652" cy="1424369"/>
            <a:chOff x="3180081" y="3232666"/>
            <a:chExt cx="4776652" cy="1424369"/>
          </a:xfrm>
        </p:grpSpPr>
        <p:sp>
          <p:nvSpPr>
            <p:cNvPr id="5" name="TextBox 4"/>
            <p:cNvSpPr txBox="1"/>
            <p:nvPr/>
          </p:nvSpPr>
          <p:spPr>
            <a:xfrm>
              <a:off x="4700225" y="3232666"/>
              <a:ext cx="3256508" cy="369332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  <a:latin typeface="Calibri"/>
                  <a:cs typeface="Calibri"/>
                </a:rPr>
                <a:t>Copy needles and index to GPU</a:t>
              </a:r>
            </a:p>
          </p:txBody>
        </p:sp>
        <p:cxnSp>
          <p:nvCxnSpPr>
            <p:cNvPr id="10" name="Straight Arrow Connector 9"/>
            <p:cNvCxnSpPr>
              <a:stCxn id="5" idx="1"/>
            </p:cNvCxnSpPr>
            <p:nvPr/>
          </p:nvCxnSpPr>
          <p:spPr>
            <a:xfrm flipH="1">
              <a:off x="3180081" y="3417332"/>
              <a:ext cx="1520144" cy="1239703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1"/>
            </p:cNvCxnSpPr>
            <p:nvPr/>
          </p:nvCxnSpPr>
          <p:spPr>
            <a:xfrm flipH="1">
              <a:off x="3517029" y="3417332"/>
              <a:ext cx="1183196" cy="18466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13349949"/>
      </p:ext>
    </p:extLst>
  </p:cSld>
  <p:clrMapOvr>
    <a:masterClrMapping/>
  </p:clrMapOvr>
  <p:transition xmlns:p14="http://schemas.microsoft.com/office/powerpoint/2010/main" spd="slow" advTm="6615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3180080" y="304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2511" y="3553316"/>
            <a:ext cx="94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3333"/>
                </a:solidFill>
                <a:latin typeface="Calibri"/>
                <a:cs typeface="Calibri"/>
              </a:rPr>
              <a:t>…12...</a:t>
            </a:r>
            <a:endParaRPr lang="en-US" sz="24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80081" y="3335467"/>
            <a:ext cx="944828" cy="78569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2.66 sec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80080" y="2189604"/>
            <a:ext cx="5782733" cy="78569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18.6 sec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80080" y="5646498"/>
            <a:ext cx="184666" cy="78569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6252" y="2283833"/>
            <a:ext cx="4106354" cy="58477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3333"/>
                </a:solidFill>
                <a:latin typeface="Calibri"/>
                <a:cs typeface="Calibri"/>
              </a:rPr>
              <a:t>1 X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" y="3283277"/>
            <a:ext cx="1078313" cy="9273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082" y="3339631"/>
            <a:ext cx="1026090" cy="88243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169081" y="2082429"/>
            <a:ext cx="11441" cy="45447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64" y="4213913"/>
            <a:ext cx="2105322" cy="140406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4494018"/>
            <a:ext cx="154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Intel Xeon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Phi</a:t>
            </a:r>
            <a:b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7120,</a:t>
            </a:r>
            <a:b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244 threads</a:t>
            </a:r>
            <a:endParaRPr lang="en-US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48" y="5424074"/>
            <a:ext cx="1550272" cy="124382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179145" y="4446507"/>
            <a:ext cx="838760" cy="78569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2.18 sec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6085" y="166083"/>
            <a:ext cx="8229600" cy="667279"/>
          </a:xfrm>
        </p:spPr>
        <p:txBody>
          <a:bodyPr>
            <a:normAutofit/>
          </a:bodyPr>
          <a:lstStyle/>
          <a:p>
            <a:pPr algn="l"/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going</a:t>
            </a:r>
            <a:r>
              <a:rPr lang="de-DE" dirty="0" smtClean="0"/>
              <a:t> parallel</a:t>
            </a:r>
            <a:endParaRPr lang="de-DE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95650" y="903652"/>
            <a:ext cx="8844281" cy="1106701"/>
          </a:xfrm>
          <a:prstGeom prst="roundRect">
            <a:avLst/>
          </a:prstGeom>
          <a:solidFill>
            <a:srgbClr val="FFFFFF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 smtClean="0">
                <a:solidFill>
                  <a:srgbClr val="333333"/>
                </a:solidFill>
                <a:latin typeface="Calibri"/>
                <a:cs typeface="Calibri"/>
              </a:rPr>
              <a:t>Count occurrences of 10 million 20-mers  </a:t>
            </a:r>
            <a:br>
              <a:rPr lang="en-US" sz="2800" dirty="0" smtClean="0">
                <a:solidFill>
                  <a:srgbClr val="333333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333333"/>
                </a:solidFill>
                <a:latin typeface="Calibri"/>
                <a:cs typeface="Calibri"/>
              </a:rPr>
              <a:t>in the human genome using an FM-index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16251" y="5747882"/>
            <a:ext cx="4106355" cy="58477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>
                <a:solidFill>
                  <a:srgbClr val="333333"/>
                </a:solidFill>
                <a:latin typeface="Calibri"/>
                <a:cs typeface="Calibri"/>
              </a:rPr>
              <a:t>47 X</a:t>
            </a:r>
            <a:endParaRPr lang="en-US" sz="3200" dirty="0" smtClean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6252" y="3390910"/>
            <a:ext cx="4106354" cy="5847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3333"/>
                </a:solidFill>
                <a:latin typeface="Calibri"/>
                <a:cs typeface="Calibri"/>
              </a:rPr>
              <a:t>7 X</a:t>
            </a:r>
            <a:endParaRPr lang="en-US" sz="32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698532"/>
            <a:ext cx="123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NVIDIA</a:t>
            </a:r>
          </a:p>
          <a:p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Tesla K20</a:t>
            </a:r>
            <a:endParaRPr lang="en-US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15116" y="42687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067" y="2371955"/>
            <a:ext cx="124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33"/>
                </a:solidFill>
                <a:latin typeface="Calibri"/>
                <a:cs typeface="Calibri"/>
              </a:rPr>
              <a:t>I7,3.2 GHz</a:t>
            </a:r>
            <a:endParaRPr lang="en-US" sz="20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90" y="2144603"/>
            <a:ext cx="1042581" cy="89661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34526" y="4570601"/>
            <a:ext cx="4106354" cy="5847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33333"/>
                </a:solidFill>
                <a:latin typeface="Calibri"/>
                <a:cs typeface="Calibri"/>
              </a:rPr>
              <a:t>8</a:t>
            </a:r>
            <a:r>
              <a:rPr lang="en-US" sz="3200" dirty="0" smtClean="0">
                <a:solidFill>
                  <a:srgbClr val="333333"/>
                </a:solidFill>
                <a:latin typeface="Calibri"/>
                <a:cs typeface="Calibri"/>
              </a:rPr>
              <a:t>.5 X</a:t>
            </a:r>
            <a:endParaRPr lang="en-US" sz="32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39623" y="5831164"/>
            <a:ext cx="6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</a:rPr>
              <a:t>0.4 s</a:t>
            </a:r>
            <a:endParaRPr lang="en-US" dirty="0">
              <a:solidFill>
                <a:srgbClr val="33333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825656"/>
      </p:ext>
    </p:extLst>
  </p:cSld>
  <p:clrMapOvr>
    <a:masterClrMapping/>
  </p:clrMapOvr>
  <p:transition xmlns:p14="http://schemas.microsoft.com/office/powerpoint/2010/main" spd="slow" advTm="6615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20" grpId="0" animBg="1"/>
      <p:bldP spid="25" grpId="0" animBg="1"/>
      <p:bldP spid="29" grpId="0" animBg="1"/>
      <p:bldP spid="18" grpId="0" animBg="1"/>
      <p:bldP spid="22" grpId="0" animBg="1"/>
      <p:bldP spid="30" grpId="0" animBg="1"/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80080" y="2189604"/>
            <a:ext cx="5782733" cy="78569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66.1 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80080" y="304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2511" y="3553316"/>
            <a:ext cx="942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3333"/>
                </a:solidFill>
                <a:latin typeface="Calibri"/>
                <a:cs typeface="Calibri"/>
              </a:rPr>
              <a:t>…12...</a:t>
            </a:r>
            <a:endParaRPr lang="en-US" sz="24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16252" y="2283833"/>
            <a:ext cx="4106354" cy="584776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3333"/>
                </a:solidFill>
                <a:latin typeface="Calibri"/>
                <a:cs typeface="Calibri"/>
              </a:rPr>
              <a:t>1 X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" y="3283277"/>
            <a:ext cx="1078313" cy="9273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082" y="3339631"/>
            <a:ext cx="1026090" cy="88243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169081" y="2082429"/>
            <a:ext cx="11441" cy="45447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64" y="4213913"/>
            <a:ext cx="2105322" cy="1404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948" y="5424074"/>
            <a:ext cx="1550272" cy="124382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6085" y="166083"/>
            <a:ext cx="8229600" cy="667279"/>
          </a:xfrm>
        </p:spPr>
        <p:txBody>
          <a:bodyPr>
            <a:normAutofit/>
          </a:bodyPr>
          <a:lstStyle/>
          <a:p>
            <a:pPr algn="l"/>
            <a:r>
              <a:rPr lang="de-DE" dirty="0" err="1" smtClean="0"/>
              <a:t>SeqAn</a:t>
            </a:r>
            <a:r>
              <a:rPr lang="de-DE" dirty="0" smtClean="0"/>
              <a:t> </a:t>
            </a:r>
            <a:r>
              <a:rPr lang="de-DE" dirty="0" err="1" smtClean="0"/>
              <a:t>going</a:t>
            </a:r>
            <a:r>
              <a:rPr lang="de-DE" dirty="0" smtClean="0"/>
              <a:t> parallel</a:t>
            </a:r>
            <a:endParaRPr lang="de-DE" dirty="0"/>
          </a:p>
        </p:txBody>
      </p:sp>
      <p:sp>
        <p:nvSpPr>
          <p:cNvPr id="15" name="Rounded Rectangle 14"/>
          <p:cNvSpPr/>
          <p:nvPr/>
        </p:nvSpPr>
        <p:spPr bwMode="auto">
          <a:xfrm>
            <a:off x="95650" y="903652"/>
            <a:ext cx="8844281" cy="1106701"/>
          </a:xfrm>
          <a:prstGeom prst="roundRect">
            <a:avLst/>
          </a:prstGeom>
          <a:solidFill>
            <a:srgbClr val="FFFFFF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800" dirty="0" smtClean="0">
                <a:solidFill>
                  <a:srgbClr val="333333"/>
                </a:solidFill>
                <a:latin typeface="Calibri"/>
                <a:cs typeface="Calibri"/>
              </a:rPr>
              <a:t>Approx. </a:t>
            </a:r>
            <a:r>
              <a:rPr lang="en-US" sz="2800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lang="en-US" sz="2800" dirty="0" smtClean="0">
                <a:solidFill>
                  <a:srgbClr val="333333"/>
                </a:solidFill>
                <a:latin typeface="Calibri"/>
                <a:cs typeface="Calibri"/>
              </a:rPr>
              <a:t>ount occurrences of 1.2 million 33-mers  </a:t>
            </a:r>
            <a:br>
              <a:rPr lang="en-US" sz="2800" dirty="0" smtClean="0">
                <a:solidFill>
                  <a:srgbClr val="333333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333333"/>
                </a:solidFill>
                <a:latin typeface="Calibri"/>
                <a:cs typeface="Calibri"/>
              </a:rPr>
              <a:t>in the human genome using an FM-index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16251" y="5747882"/>
            <a:ext cx="4106355" cy="584776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3333"/>
                </a:solidFill>
                <a:latin typeface="Calibri"/>
                <a:cs typeface="Calibri"/>
              </a:rPr>
              <a:t>20.7 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16252" y="3389546"/>
            <a:ext cx="4106354" cy="5847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3333"/>
                </a:solidFill>
                <a:latin typeface="Calibri"/>
                <a:cs typeface="Calibri"/>
              </a:rPr>
              <a:t>7.3 X</a:t>
            </a:r>
            <a:endParaRPr lang="en-US" sz="32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698532"/>
            <a:ext cx="123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NVIDIA</a:t>
            </a:r>
          </a:p>
          <a:p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Tesla K20</a:t>
            </a:r>
            <a:endParaRPr lang="en-US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15116" y="42687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067" y="2371955"/>
            <a:ext cx="124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333333"/>
                </a:solidFill>
                <a:latin typeface="Calibri"/>
                <a:cs typeface="Calibri"/>
              </a:rPr>
              <a:t>I7,3.2 GHz</a:t>
            </a:r>
            <a:endParaRPr lang="en-US" sz="20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90" y="2144603"/>
            <a:ext cx="1042581" cy="89661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35208" y="4572988"/>
            <a:ext cx="4106354" cy="58477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333333"/>
                </a:solidFill>
                <a:latin typeface="Calibri"/>
                <a:cs typeface="Calibri"/>
              </a:rPr>
              <a:t>16.9 X</a:t>
            </a:r>
            <a:endParaRPr lang="en-US" sz="3200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80081" y="3334103"/>
            <a:ext cx="867675" cy="78569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/>
                <a:cs typeface="Calibri"/>
              </a:rPr>
              <a:t>9.0 s</a:t>
            </a:r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79827" y="4448894"/>
            <a:ext cx="327071" cy="78569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80080" y="5646498"/>
            <a:ext cx="239792" cy="785691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91655" y="4704412"/>
            <a:ext cx="6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</a:rPr>
              <a:t>3.9 s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2699" y="5831164"/>
            <a:ext cx="68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</a:rPr>
              <a:t>3.2 s</a:t>
            </a: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4494018"/>
            <a:ext cx="1544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Intel Xeon</a:t>
            </a:r>
            <a:r>
              <a:rPr lang="en-US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Phi</a:t>
            </a:r>
            <a:b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7120,</a:t>
            </a:r>
            <a:b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</a:br>
            <a:r>
              <a:rPr lang="en-US" dirty="0" smtClean="0">
                <a:solidFill>
                  <a:srgbClr val="333333"/>
                </a:solidFill>
                <a:latin typeface="Calibri"/>
                <a:cs typeface="Calibri"/>
              </a:rPr>
              <a:t>244 threads</a:t>
            </a:r>
            <a:endParaRPr lang="en-US" dirty="0">
              <a:solidFill>
                <a:srgbClr val="333333"/>
              </a:solidFill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4531716"/>
      </p:ext>
    </p:extLst>
  </p:cSld>
  <p:clrMapOvr>
    <a:masterClrMapping/>
  </p:clrMapOvr>
  <p:transition xmlns:p14="http://schemas.microsoft.com/office/powerpoint/2010/main" spd="slow" advTm="6615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18" grpId="0" animBg="1"/>
      <p:bldP spid="22" grpId="0" animBg="1"/>
      <p:bldP spid="30" grpId="0" animBg="1"/>
      <p:bldP spid="19" grpId="0" animBg="1"/>
      <p:bldP spid="29" grpId="0" animBg="1"/>
      <p:bldP spid="20" grpId="0" animBg="1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5"/>
          <p:cNvSpPr>
            <a:spLocks noChangeArrowheads="1"/>
          </p:cNvSpPr>
          <p:nvPr/>
        </p:nvSpPr>
        <p:spPr bwMode="auto">
          <a:xfrm>
            <a:off x="3697088" y="1454605"/>
            <a:ext cx="525621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>
              <a:solidFill>
                <a:srgbClr val="333333"/>
              </a:solidFill>
            </a:endParaRPr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>
            <a:off x="250827" y="298252"/>
            <a:ext cx="639700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de-DE" dirty="0" err="1" smtClean="0">
                <a:latin typeface="Arial"/>
              </a:rPr>
              <a:t>Sequencing</a:t>
            </a:r>
            <a:r>
              <a:rPr lang="de-DE" dirty="0" smtClean="0">
                <a:latin typeface="Arial"/>
              </a:rPr>
              <a:t> </a:t>
            </a:r>
            <a:r>
              <a:rPr lang="de-DE" dirty="0" err="1" smtClean="0">
                <a:latin typeface="Arial"/>
              </a:rPr>
              <a:t>today</a:t>
            </a:r>
            <a:r>
              <a:rPr lang="de-DE" dirty="0" smtClean="0">
                <a:latin typeface="Arial"/>
              </a:rPr>
              <a:t>...</a:t>
            </a:r>
            <a:endParaRPr lang="de-DE" dirty="0">
              <a:latin typeface="Arial"/>
            </a:endParaRPr>
          </a:p>
        </p:txBody>
      </p:sp>
      <p:sp>
        <p:nvSpPr>
          <p:cNvPr id="9" name="Textfeld 18"/>
          <p:cNvSpPr txBox="1">
            <a:spLocks noChangeArrowheads="1"/>
          </p:cNvSpPr>
          <p:nvPr/>
        </p:nvSpPr>
        <p:spPr bwMode="auto">
          <a:xfrm>
            <a:off x="332645" y="4994493"/>
            <a:ext cx="8535784" cy="107721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Within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roughly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ten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years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sequencing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has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become</a:t>
            </a:r>
            <a:r>
              <a:rPr lang="de-DE" sz="3200" baseline="0" dirty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about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smtClean="0">
                <a:solidFill>
                  <a:srgbClr val="FF0000"/>
                </a:solidFill>
                <a:latin typeface="Arial"/>
              </a:rPr>
              <a:t>10 </a:t>
            </a:r>
            <a:r>
              <a:rPr lang="de-DE" sz="3200" baseline="0" dirty="0" err="1" smtClean="0">
                <a:solidFill>
                  <a:srgbClr val="FF0000"/>
                </a:solidFill>
                <a:latin typeface="Arial"/>
              </a:rPr>
              <a:t>million</a:t>
            </a:r>
            <a:r>
              <a:rPr lang="de-DE" sz="3200" baseline="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times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cheaper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</a:t>
            </a:r>
            <a:endParaRPr lang="de-DE" sz="3200" baseline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9" name="Textfeld 18"/>
          <p:cNvSpPr txBox="1">
            <a:spLocks noChangeArrowheads="1"/>
          </p:cNvSpPr>
          <p:nvPr/>
        </p:nvSpPr>
        <p:spPr bwMode="auto">
          <a:xfrm>
            <a:off x="4127608" y="1510635"/>
            <a:ext cx="4601620" cy="15696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bg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3200" baseline="0" dirty="0" err="1">
                <a:solidFill>
                  <a:srgbClr val="333333"/>
                </a:solidFill>
                <a:latin typeface="Arial"/>
              </a:rPr>
              <a:t>Illumina</a:t>
            </a:r>
            <a:r>
              <a:rPr lang="de-DE" sz="3200" baseline="0" dirty="0">
                <a:solidFill>
                  <a:srgbClr val="333333"/>
                </a:solidFill>
                <a:latin typeface="Arial"/>
              </a:rPr>
              <a:t> </a:t>
            </a:r>
            <a:r>
              <a:rPr lang="de-DE" sz="3200" baseline="0" dirty="0" err="1" smtClean="0">
                <a:solidFill>
                  <a:srgbClr val="333333"/>
                </a:solidFill>
                <a:latin typeface="Arial"/>
              </a:rPr>
              <a:t>HiSeq</a:t>
            </a:r>
            <a:endParaRPr lang="de-DE" sz="3200" baseline="0" dirty="0">
              <a:solidFill>
                <a:srgbClr val="333333"/>
              </a:solidFill>
              <a:latin typeface="Arial"/>
            </a:endParaRPr>
          </a:p>
          <a:p>
            <a:pPr eaLnBrk="1" hangingPunct="1"/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/>
            </a:r>
            <a:br>
              <a:rPr lang="de-DE" sz="3200" baseline="0" dirty="0" smtClean="0">
                <a:solidFill>
                  <a:srgbClr val="333333"/>
                </a:solidFill>
                <a:latin typeface="Arial"/>
              </a:rPr>
            </a:b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100 </a:t>
            </a:r>
            <a:r>
              <a:rPr lang="de-DE" sz="3200" baseline="0" dirty="0" err="1">
                <a:solidFill>
                  <a:srgbClr val="FF0000"/>
                </a:solidFill>
                <a:latin typeface="Arial"/>
              </a:rPr>
              <a:t>b</a:t>
            </a:r>
            <a:r>
              <a:rPr lang="de-DE" sz="3200" baseline="0" dirty="0" err="1" smtClean="0">
                <a:solidFill>
                  <a:srgbClr val="FF0000"/>
                </a:solidFill>
                <a:latin typeface="Arial"/>
              </a:rPr>
              <a:t>illion</a:t>
            </a:r>
            <a:r>
              <a:rPr lang="de-DE" sz="3200" baseline="0" dirty="0" smtClean="0">
                <a:solidFill>
                  <a:srgbClr val="333333"/>
                </a:solidFill>
                <a:latin typeface="Arial"/>
              </a:rPr>
              <a:t> bps </a:t>
            </a:r>
            <a:r>
              <a:rPr lang="de-DE" sz="3200" baseline="0" dirty="0" smtClean="0">
                <a:solidFill>
                  <a:schemeClr val="tx1"/>
                </a:solidFill>
                <a:latin typeface="Arial"/>
              </a:rPr>
              <a:t>per </a:t>
            </a:r>
            <a:r>
              <a:rPr lang="de-DE" sz="3200" baseline="0" dirty="0" err="1" smtClean="0">
                <a:solidFill>
                  <a:schemeClr val="tx1"/>
                </a:solidFill>
                <a:latin typeface="Arial"/>
              </a:rPr>
              <a:t>day</a:t>
            </a:r>
            <a:endParaRPr lang="de-DE" sz="3200" baseline="0" dirty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4" y="1136347"/>
            <a:ext cx="3775252" cy="30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4067600" y="4051092"/>
            <a:ext cx="3012506" cy="495596"/>
          </a:xfrm>
          <a:prstGeom prst="roundRect">
            <a:avLst/>
          </a:prstGeom>
          <a:solidFill>
            <a:srgbClr val="CCFFC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 bwMode="auto">
          <a:xfrm>
            <a:off x="124471" y="57664"/>
            <a:ext cx="670255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500">
                <a:solidFill>
                  <a:srgbClr val="2D2D8A"/>
                </a:solidFill>
                <a:latin typeface="+mj-lt"/>
                <a:ea typeface="+mj-ea"/>
                <a:cs typeface="+mj-cs"/>
                <a:sym typeface="Cambria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mbria" charset="0"/>
                <a:ea typeface="ヒラギノ明朝 ProN W3" charset="0"/>
                <a:cs typeface="ヒラギノ明朝 ProN W3" charset="0"/>
                <a:sym typeface="Cambria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mbria" charset="0"/>
                <a:ea typeface="ヒラギノ明朝 ProN W3" charset="0"/>
                <a:cs typeface="ヒラギノ明朝 ProN W3" charset="0"/>
                <a:sym typeface="Cambria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mbria" charset="0"/>
                <a:ea typeface="ヒラギノ明朝 ProN W3" charset="0"/>
                <a:cs typeface="ヒラギノ明朝 ProN W3" charset="0"/>
                <a:sym typeface="Cambria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mbria" charset="0"/>
                <a:ea typeface="ヒラギノ明朝 ProN W3" charset="0"/>
                <a:cs typeface="ヒラギノ明朝 ProN W3" charset="0"/>
                <a:sym typeface="Cambria" charset="0"/>
              </a:defRPr>
            </a:lvl5pPr>
            <a:lvl6pPr marL="321407" algn="ctr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mbria" charset="0"/>
                <a:ea typeface="ヒラギノ明朝 ProN W3" charset="0"/>
                <a:cs typeface="ヒラギノ明朝 ProN W3" charset="0"/>
                <a:sym typeface="Cambria" charset="0"/>
              </a:defRPr>
            </a:lvl6pPr>
            <a:lvl7pPr marL="642816" algn="ctr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mbria" charset="0"/>
                <a:ea typeface="ヒラギノ明朝 ProN W3" charset="0"/>
                <a:cs typeface="ヒラギノ明朝 ProN W3" charset="0"/>
                <a:sym typeface="Cambria" charset="0"/>
              </a:defRPr>
            </a:lvl7pPr>
            <a:lvl8pPr marL="964224" algn="ctr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mbria" charset="0"/>
                <a:ea typeface="ヒラギノ明朝 ProN W3" charset="0"/>
                <a:cs typeface="ヒラギノ明朝 ProN W3" charset="0"/>
                <a:sym typeface="Cambria" charset="0"/>
              </a:defRPr>
            </a:lvl8pPr>
            <a:lvl9pPr marL="1285631" algn="ctr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Cambria" charset="0"/>
                <a:ea typeface="ヒラギノ明朝 ProN W3" charset="0"/>
                <a:cs typeface="ヒラギノ明朝 ProN W3" charset="0"/>
                <a:sym typeface="Cambria" charset="0"/>
              </a:defRPr>
            </a:lvl9pPr>
          </a:lstStyle>
          <a:p>
            <a:pPr algn="l"/>
            <a:r>
              <a:rPr lang="en-US" sz="3200" dirty="0">
                <a:latin typeface="Arial"/>
                <a:cs typeface="Arial"/>
              </a:rPr>
              <a:t>CPU </a:t>
            </a:r>
            <a:r>
              <a:rPr lang="en-US" sz="3200" dirty="0" smtClean="0">
                <a:latin typeface="Arial"/>
                <a:cs typeface="Arial"/>
              </a:rPr>
              <a:t>vs. </a:t>
            </a:r>
            <a:r>
              <a:rPr lang="en-US" sz="3200" dirty="0">
                <a:latin typeface="Arial"/>
                <a:cs typeface="Arial"/>
              </a:rPr>
              <a:t>GPU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Invoking an FM-index based search on CPU and GPU: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4103245" y="4899507"/>
            <a:ext cx="4397673" cy="258015"/>
          </a:xfrm>
          <a:prstGeom prst="roundRect">
            <a:avLst/>
          </a:prstGeom>
          <a:solidFill>
            <a:srgbClr val="CCFFC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623753" y="1885168"/>
            <a:ext cx="8302481" cy="4158330"/>
          </a:xfrm>
          <a:prstGeom prst="rect">
            <a:avLst/>
          </a:prstGeom>
          <a:noFill/>
        </p:spPr>
        <p:txBody>
          <a:bodyPr wrap="square" lIns="64274" tIns="32137" rIns="64274" bIns="32137" rtlCol="0">
            <a:spAutoFit/>
          </a:bodyPr>
          <a:lstStyle/>
          <a:p>
            <a:r>
              <a:rPr lang="en-US" sz="1400" dirty="0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// Select the index type.</a:t>
            </a:r>
            <a:endParaRPr lang="en-US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en-US" sz="1400" dirty="0" err="1">
                <a:solidFill>
                  <a:srgbClr val="AA0D91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typedef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Index&lt;</a:t>
            </a:r>
            <a:r>
              <a:rPr lang="en-US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DnaString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FMIndex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&lt;&gt; &gt;  </a:t>
            </a:r>
            <a:r>
              <a:rPr lang="en-US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TIndex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;</a:t>
            </a:r>
          </a:p>
          <a:p>
            <a:endParaRPr lang="de-DE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en-US" sz="1400" dirty="0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// Type is Index&lt;</a:t>
            </a:r>
            <a:r>
              <a:rPr lang="en-US" sz="1400" dirty="0" err="1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device_vector</a:t>
            </a:r>
            <a:r>
              <a:rPr lang="en-US" sz="1400" dirty="0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&lt;</a:t>
            </a:r>
            <a:r>
              <a:rPr lang="en-US" sz="1400" dirty="0" err="1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Dna</a:t>
            </a:r>
            <a:r>
              <a:rPr lang="en-US" sz="1400" dirty="0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&gt;, </a:t>
            </a:r>
            <a:r>
              <a:rPr lang="en-US" sz="1400" dirty="0" err="1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FMIndex</a:t>
            </a:r>
            <a:r>
              <a:rPr lang="en-US" sz="1400" dirty="0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&lt;&gt; &gt;.</a:t>
            </a:r>
            <a:endParaRPr lang="en-US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en-US" sz="1400" dirty="0" err="1">
                <a:solidFill>
                  <a:srgbClr val="AA0D91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typedef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</a:t>
            </a:r>
            <a:r>
              <a:rPr lang="en-US" sz="1400" dirty="0" err="1">
                <a:solidFill>
                  <a:srgbClr val="AA0D91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Device&lt;</a:t>
            </a:r>
            <a:r>
              <a:rPr lang="en-US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TIndex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&gt;::Type </a:t>
            </a:r>
            <a:r>
              <a:rPr lang="en-US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TDeviceIndex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;</a:t>
            </a:r>
          </a:p>
          <a:p>
            <a:endParaRPr lang="de-DE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hr-HR" sz="1400" dirty="0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// ======== On CPU ========     // ========== On GPU ===========</a:t>
            </a:r>
            <a:endParaRPr lang="hr-HR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endParaRPr lang="de-DE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en-US" sz="1400" dirty="0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// Create an index.             // Create a device index.</a:t>
            </a:r>
            <a:endParaRPr lang="en-US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fr-FR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TIndex</a:t>
            </a:r>
            <a:r>
              <a:rPr lang="fr-F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index(</a:t>
            </a:r>
            <a:r>
              <a:rPr lang="fr-FR" sz="1400" dirty="0">
                <a:solidFill>
                  <a:srgbClr val="C41A16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"ACGTTGCAA"</a:t>
            </a:r>
            <a:r>
              <a:rPr lang="fr-F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);      </a:t>
            </a:r>
            <a:r>
              <a:rPr lang="fr-FR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TIndex</a:t>
            </a:r>
            <a:r>
              <a:rPr lang="fr-F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index(</a:t>
            </a:r>
            <a:r>
              <a:rPr lang="fr-FR" sz="1400" dirty="0">
                <a:solidFill>
                  <a:srgbClr val="C41A16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"ACGTTGCAA"</a:t>
            </a:r>
            <a:r>
              <a:rPr lang="fr-F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                               </a:t>
            </a:r>
            <a:r>
              <a:rPr lang="fr-FR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TDeviceIndex</a:t>
            </a:r>
            <a:r>
              <a:rPr lang="fr-F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deviceIndex</a:t>
            </a:r>
            <a:r>
              <a:rPr lang="fr-F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;</a:t>
            </a:r>
          </a:p>
          <a:p>
            <a:r>
              <a:rPr lang="pt-B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                               </a:t>
            </a:r>
            <a:r>
              <a:rPr lang="pt-BR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assign</a:t>
            </a:r>
            <a:r>
              <a:rPr lang="pt-B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(</a:t>
            </a:r>
            <a:r>
              <a:rPr lang="pt-BR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deviceIndex</a:t>
            </a:r>
            <a:r>
              <a:rPr lang="pt-BR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, index);</a:t>
            </a:r>
          </a:p>
          <a:p>
            <a:endParaRPr lang="de-DE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en-US" sz="1400" dirty="0">
                <a:solidFill>
                  <a:srgbClr val="0074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// Use the FM-index on CPU.     // Use the FM-index in a CUDA kernel.</a:t>
            </a:r>
            <a:endParaRPr lang="en-US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da-DK" sz="1400" dirty="0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findCPU(</a:t>
            </a:r>
            <a:r>
              <a:rPr lang="da-DK" sz="1400" dirty="0" err="1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index</a:t>
            </a:r>
            <a:r>
              <a:rPr lang="da-DK" sz="1400" dirty="0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,…)</a:t>
            </a:r>
            <a:r>
              <a:rPr lang="da-DK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;               </a:t>
            </a:r>
            <a:r>
              <a:rPr lang="da-DK" sz="1400" dirty="0" err="1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findGPU</a:t>
            </a:r>
            <a:r>
              <a:rPr lang="da-DK" sz="1400" dirty="0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&lt;</a:t>
            </a:r>
            <a:r>
              <a:rPr lang="da-DK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&lt;&lt;...&gt;&gt;&gt;(</a:t>
            </a:r>
            <a:r>
              <a:rPr lang="da-DK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view</a:t>
            </a:r>
            <a:r>
              <a:rPr lang="da-DK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(</a:t>
            </a:r>
            <a:r>
              <a:rPr lang="da-DK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deviceIndex</a:t>
            </a:r>
            <a:r>
              <a:rPr lang="da-DK" sz="1400" dirty="0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),…)</a:t>
            </a:r>
            <a:r>
              <a:rPr lang="da-DK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;</a:t>
            </a:r>
          </a:p>
          <a:p>
            <a:endParaRPr lang="de-DE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en-US" sz="1400" dirty="0">
                <a:solidFill>
                  <a:srgbClr val="AA0D91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&lt;</a:t>
            </a:r>
            <a:r>
              <a:rPr lang="en-US" sz="1400" dirty="0" err="1">
                <a:solidFill>
                  <a:srgbClr val="AA0D91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TIndex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&gt;      </a:t>
            </a:r>
            <a:r>
              <a:rPr lang="en-US" sz="1400" dirty="0">
                <a:solidFill>
                  <a:srgbClr val="AA0D91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&lt;</a:t>
            </a:r>
            <a:r>
              <a:rPr lang="en-US" sz="1400" dirty="0" err="1">
                <a:solidFill>
                  <a:srgbClr val="AA0D91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typename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TIndex</a:t>
            </a:r>
            <a:r>
              <a:rPr lang="en-US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&gt;</a:t>
            </a:r>
          </a:p>
          <a:p>
            <a:r>
              <a:rPr lang="fi-FI" sz="1400" dirty="0" err="1">
                <a:solidFill>
                  <a:srgbClr val="AA0D91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void</a:t>
            </a:r>
            <a:r>
              <a:rPr lang="fi-FI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                           __</a:t>
            </a:r>
            <a:r>
              <a:rPr lang="fi-FI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global</a:t>
            </a:r>
            <a:r>
              <a:rPr lang="fi-FI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__ </a:t>
            </a:r>
            <a:r>
              <a:rPr lang="fi-FI" sz="1400" dirty="0" err="1">
                <a:solidFill>
                  <a:srgbClr val="AA0D91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void</a:t>
            </a:r>
            <a:endParaRPr lang="fi-FI" sz="1400" dirty="0">
              <a:solidFill>
                <a:srgbClr val="000000"/>
              </a:solidFill>
              <a:latin typeface="Menlo-Regular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r>
              <a:rPr lang="da-DK" sz="1400" dirty="0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findCPU(</a:t>
            </a:r>
            <a:r>
              <a:rPr lang="da-DK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TIndex</a:t>
            </a:r>
            <a:r>
              <a:rPr lang="da-DK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&amp; </a:t>
            </a:r>
            <a:r>
              <a:rPr lang="da-DK" sz="1400" dirty="0" err="1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index</a:t>
            </a:r>
            <a:r>
              <a:rPr lang="da-DK" sz="1400" dirty="0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,…)</a:t>
            </a:r>
            <a:r>
              <a:rPr lang="da-DK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;      </a:t>
            </a:r>
            <a:r>
              <a:rPr lang="da-DK" sz="1400" dirty="0" err="1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findGPU</a:t>
            </a:r>
            <a:r>
              <a:rPr lang="da-DK" sz="1400" dirty="0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(</a:t>
            </a:r>
            <a:r>
              <a:rPr lang="da-DK" sz="1400" dirty="0" err="1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TIndex</a:t>
            </a:r>
            <a:r>
              <a:rPr lang="da-DK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 </a:t>
            </a:r>
            <a:r>
              <a:rPr lang="da-DK" sz="1400" dirty="0" err="1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index</a:t>
            </a:r>
            <a:r>
              <a:rPr lang="da-DK" sz="1400" dirty="0" smtClean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,…)</a:t>
            </a:r>
            <a:r>
              <a:rPr lang="da-DK" sz="1400" dirty="0">
                <a:solidFill>
                  <a:srgbClr val="000000"/>
                </a:solidFill>
                <a:latin typeface="Menlo-Regular"/>
                <a:ea typeface="ヒラギノ角ゴ ProN W3" charset="0"/>
                <a:cs typeface="ヒラギノ角ゴ ProN W3" charset="0"/>
                <a:sym typeface="Gill Sans" charset="0"/>
              </a:rPr>
              <a:t>;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4294967295"/>
          </p:nvPr>
        </p:nvSpPr>
        <p:spPr>
          <a:xfrm>
            <a:off x="250825" y="6629400"/>
            <a:ext cx="5976938" cy="228600"/>
          </a:xfrm>
          <a:prstGeom prst="rect">
            <a:avLst/>
          </a:prstGeom>
          <a:ln/>
        </p:spPr>
        <p:txBody>
          <a:bodyPr/>
          <a:lstStyle>
            <a:lvl1pPr>
              <a:defRPr sz="1100"/>
            </a:lvl1pPr>
          </a:lstStyle>
          <a:p>
            <a:r>
              <a:rPr lang="de-DE" dirty="0" err="1" smtClean="0"/>
              <a:t>Nvidia</a:t>
            </a:r>
            <a:r>
              <a:rPr lang="de-DE" dirty="0" smtClean="0"/>
              <a:t> </a:t>
            </a:r>
            <a:r>
              <a:rPr lang="de-DE" dirty="0" err="1" smtClean="0"/>
              <a:t>Webinar</a:t>
            </a:r>
            <a:r>
              <a:rPr lang="de-DE" dirty="0" smtClean="0"/>
              <a:t>, 22.10.2013</a:t>
            </a:r>
            <a:endParaRPr lang="de-DE" dirty="0"/>
          </a:p>
        </p:txBody>
      </p:sp>
      <p:grpSp>
        <p:nvGrpSpPr>
          <p:cNvPr id="14" name="Group 13"/>
          <p:cNvGrpSpPr/>
          <p:nvPr/>
        </p:nvGrpSpPr>
        <p:grpSpPr>
          <a:xfrm>
            <a:off x="1450415" y="1653210"/>
            <a:ext cx="4576697" cy="3246301"/>
            <a:chOff x="1450415" y="1653210"/>
            <a:chExt cx="4576697" cy="3246301"/>
          </a:xfrm>
        </p:grpSpPr>
        <p:grpSp>
          <p:nvGrpSpPr>
            <p:cNvPr id="13" name="Group 12"/>
            <p:cNvGrpSpPr/>
            <p:nvPr/>
          </p:nvGrpSpPr>
          <p:grpSpPr>
            <a:xfrm>
              <a:off x="1450415" y="1653210"/>
              <a:ext cx="4576697" cy="3246301"/>
              <a:chOff x="1450415" y="1653210"/>
              <a:chExt cx="4576697" cy="3246301"/>
            </a:xfrm>
          </p:grpSpPr>
          <p:sp>
            <p:nvSpPr>
              <p:cNvPr id="2" name="Rounded Rectangle 1"/>
              <p:cNvSpPr/>
              <p:nvPr/>
            </p:nvSpPr>
            <p:spPr bwMode="auto">
              <a:xfrm>
                <a:off x="2337197" y="1653210"/>
                <a:ext cx="3689915" cy="2021424"/>
              </a:xfrm>
              <a:prstGeom prst="round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The </a:t>
                </a:r>
                <a:r>
                  <a:rPr kumimoji="0" lang="en-US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findGPU</a:t>
                </a:r>
                <a:r>
                  <a:rPr kumimoji="0" lang="en-US" b="0" i="0" u="none" strike="noStrike" cap="none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 kernel</a:t>
                </a:r>
                <a:r>
                  <a:rPr kumimoji="0" lang="en-US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 </a:t>
                </a:r>
                <a:r>
                  <a:rPr kumimoji="0" lang="en-US" b="0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AND</a:t>
                </a:r>
                <a:r>
                  <a:rPr kumimoji="0" lang="en-US" b="0" i="0" u="none" strike="noStrike" cap="none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 the </a:t>
                </a:r>
                <a:r>
                  <a:rPr kumimoji="0" lang="en-US" b="0" i="0" u="none" strike="noStrike" cap="none" normalizeH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findCPU</a:t>
                </a:r>
                <a:r>
                  <a:rPr kumimoji="0" lang="en-US" b="0" i="0" u="none" strike="noStrike" cap="none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 function will invoke many instances of the SAME generic function which will perform a backtracking algorithm on our generic index interface</a:t>
                </a: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cxnSp>
            <p:nvCxnSpPr>
              <p:cNvPr id="8" name="Straight Arrow Connector 7"/>
              <p:cNvCxnSpPr>
                <a:stCxn id="2" idx="2"/>
              </p:cNvCxnSpPr>
              <p:nvPr/>
            </p:nvCxnSpPr>
            <p:spPr bwMode="auto">
              <a:xfrm flipH="1">
                <a:off x="1450415" y="3674634"/>
                <a:ext cx="2731740" cy="1224877"/>
              </a:xfrm>
              <a:prstGeom prst="straightConnector1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571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1" name="Straight Arrow Connector 10"/>
            <p:cNvCxnSpPr>
              <a:stCxn id="2" idx="2"/>
            </p:cNvCxnSpPr>
            <p:nvPr/>
          </p:nvCxnSpPr>
          <p:spPr bwMode="auto">
            <a:xfrm>
              <a:off x="4182155" y="3674634"/>
              <a:ext cx="1010780" cy="1134702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9073292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Upcoming</a:t>
            </a:r>
            <a:r>
              <a:rPr lang="de-DE" dirty="0" smtClean="0"/>
              <a:t> in </a:t>
            </a:r>
            <a:r>
              <a:rPr lang="de-DE" dirty="0" err="1" smtClean="0"/>
              <a:t>SeqAn</a:t>
            </a:r>
            <a:endParaRPr lang="de-DE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03102" y="3046838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smtClean="0">
                <a:solidFill>
                  <a:srgbClr val="FFFFFF"/>
                </a:solidFill>
                <a:latin typeface="Arial"/>
              </a:rPr>
              <a:t>Workflow integration</a:t>
            </a: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719263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workflow nodes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23517" y="2798267"/>
            <a:ext cx="319027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000" b="1" dirty="0" smtClean="0">
                <a:ln w="1905"/>
                <a:gradFill>
                  <a:gsLst>
                    <a:gs pos="0">
                      <a:srgbClr val="8AB900">
                        <a:shade val="20000"/>
                        <a:satMod val="200000"/>
                      </a:srgbClr>
                    </a:gs>
                    <a:gs pos="78000">
                      <a:srgbClr val="8AB90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8AB90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GWN</a:t>
            </a:r>
            <a:endParaRPr lang="x-none" sz="8000" b="1" dirty="0">
              <a:ln w="1905"/>
              <a:gradFill>
                <a:gsLst>
                  <a:gs pos="0">
                    <a:srgbClr val="8AB900">
                      <a:shade val="20000"/>
                      <a:satMod val="200000"/>
                    </a:srgbClr>
                  </a:gs>
                  <a:gs pos="78000">
                    <a:srgbClr val="8AB900">
                      <a:tint val="90000"/>
                      <a:shade val="89000"/>
                      <a:satMod val="220000"/>
                    </a:srgbClr>
                  </a:gs>
                  <a:gs pos="100000">
                    <a:srgbClr val="8AB900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07834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Integration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55448" y="846584"/>
            <a:ext cx="8836152" cy="5534744"/>
          </a:xfrm>
        </p:spPr>
        <p:txBody>
          <a:bodyPr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Calibri"/>
                <a:cs typeface="Calibri"/>
              </a:rPr>
              <a:t>Give every tool a self-describing output format: </a:t>
            </a:r>
            <a:br>
              <a:rPr lang="en-US" sz="2800" dirty="0" smtClean="0">
                <a:latin typeface="Calibri"/>
                <a:cs typeface="Calibri"/>
              </a:rPr>
            </a:br>
            <a:r>
              <a:rPr lang="en-US" sz="2800" dirty="0" smtClean="0">
                <a:latin typeface="Calibri"/>
                <a:cs typeface="Calibri"/>
              </a:rPr>
              <a:t>semantic annotation of its inputs/outputs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Calibri"/>
                <a:cs typeface="Calibri"/>
              </a:rPr>
              <a:t>In </a:t>
            </a:r>
            <a:r>
              <a:rPr lang="en-US" sz="2800" dirty="0" err="1" smtClean="0">
                <a:latin typeface="Calibri"/>
                <a:cs typeface="Calibri"/>
              </a:rPr>
              <a:t>OpenMS</a:t>
            </a:r>
            <a:r>
              <a:rPr lang="en-US" sz="2800" dirty="0" smtClean="0">
                <a:latin typeface="Calibri"/>
                <a:cs typeface="Calibri"/>
              </a:rPr>
              <a:t> and </a:t>
            </a:r>
            <a:r>
              <a:rPr lang="en-US" sz="2800" dirty="0" err="1" smtClean="0">
                <a:latin typeface="Calibri"/>
                <a:cs typeface="Calibri"/>
              </a:rPr>
              <a:t>SeqAn</a:t>
            </a:r>
            <a:r>
              <a:rPr lang="en-US" sz="2800" dirty="0" smtClean="0">
                <a:latin typeface="Calibri"/>
                <a:cs typeface="Calibri"/>
              </a:rPr>
              <a:t> we developed </a:t>
            </a:r>
            <a:r>
              <a:rPr lang="en-US" sz="2800" dirty="0">
                <a:latin typeface="Calibri"/>
                <a:cs typeface="Calibri"/>
              </a:rPr>
              <a:t/>
            </a:r>
            <a:br>
              <a:rPr lang="en-US" sz="2800" dirty="0">
                <a:latin typeface="Calibri"/>
                <a:cs typeface="Calibri"/>
              </a:rPr>
            </a:br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CTD</a:t>
            </a:r>
            <a:r>
              <a:rPr lang="en-US" sz="2800" dirty="0" smtClean="0">
                <a:latin typeface="Calibri"/>
                <a:cs typeface="Calibri"/>
              </a:rPr>
              <a:t> (Common Tool Description) for this purpose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Calibri"/>
                <a:cs typeface="Calibri"/>
              </a:rPr>
              <a:t>Each tool can thus ‘tell’ its requirements and options in a coherent format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Calibri"/>
                <a:cs typeface="Calibri"/>
              </a:rPr>
              <a:t>All interfaces are fully described by this format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Calibri"/>
                <a:cs typeface="Calibri"/>
              </a:rPr>
              <a:t>Information on the tools options, I/O are entirely contained within the individual tool (maintenance!)</a:t>
            </a:r>
          </a:p>
          <a:p>
            <a:endParaRPr lang="en-US" sz="2800" dirty="0"/>
          </a:p>
        </p:txBody>
      </p:sp>
      <p:pic>
        <p:nvPicPr>
          <p:cNvPr id="11" name="Grafik 10" descr="ct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403" y="2705890"/>
            <a:ext cx="3337193" cy="14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956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CTD Format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General tool description in header</a:t>
            </a:r>
            <a:endParaRPr lang="en-US" sz="2800" dirty="0"/>
          </a:p>
        </p:txBody>
      </p:sp>
      <p:sp>
        <p:nvSpPr>
          <p:cNvPr id="12" name="Textfeld 11"/>
          <p:cNvSpPr txBox="1"/>
          <p:nvPr/>
        </p:nvSpPr>
        <p:spPr>
          <a:xfrm>
            <a:off x="179512" y="1628800"/>
            <a:ext cx="8784976" cy="4401205"/>
          </a:xfrm>
          <a:prstGeom prst="rect">
            <a:avLst/>
          </a:prstGeom>
          <a:solidFill>
            <a:srgbClr val="ECECEC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333333"/>
                </a:solidFill>
              </a:rPr>
              <a:t>&lt;</a:t>
            </a:r>
            <a:r>
              <a:rPr lang="de-DE" sz="2000" dirty="0" err="1">
                <a:solidFill>
                  <a:srgbClr val="FF0000"/>
                </a:solidFill>
              </a:rPr>
              <a:t>tool</a:t>
            </a:r>
            <a:r>
              <a:rPr lang="de-DE" sz="2000" dirty="0">
                <a:solidFill>
                  <a:srgbClr val="FF0000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name</a:t>
            </a:r>
            <a:r>
              <a:rPr lang="de-DE" sz="2000" dirty="0">
                <a:solidFill>
                  <a:srgbClr val="333333"/>
                </a:solidFill>
              </a:rPr>
              <a:t>="</a:t>
            </a:r>
            <a:r>
              <a:rPr lang="de-DE" sz="2000" dirty="0" err="1">
                <a:solidFill>
                  <a:srgbClr val="333333"/>
                </a:solidFill>
              </a:rPr>
              <a:t>MasaiMapper</a:t>
            </a:r>
            <a:r>
              <a:rPr lang="de-DE" sz="2000" dirty="0">
                <a:solidFill>
                  <a:srgbClr val="333333"/>
                </a:solidFill>
              </a:rPr>
              <a:t>" </a:t>
            </a:r>
            <a:r>
              <a:rPr lang="de-DE" sz="2000" dirty="0" err="1">
                <a:solidFill>
                  <a:srgbClr val="333333"/>
                </a:solidFill>
              </a:rPr>
              <a:t>version</a:t>
            </a:r>
            <a:r>
              <a:rPr lang="de-DE" sz="2000" dirty="0">
                <a:solidFill>
                  <a:srgbClr val="333333"/>
                </a:solidFill>
              </a:rPr>
              <a:t>="0.7.1 [14053]" </a:t>
            </a:r>
            <a:r>
              <a:rPr lang="de-DE" sz="2000" dirty="0" smtClean="0">
                <a:solidFill>
                  <a:srgbClr val="333333"/>
                </a:solidFill>
              </a:rPr>
              <a:t/>
            </a:r>
            <a:br>
              <a:rPr lang="de-DE" sz="2000" dirty="0" smtClean="0">
                <a:solidFill>
                  <a:srgbClr val="333333"/>
                </a:solidFill>
              </a:rPr>
            </a:br>
            <a:r>
              <a:rPr lang="de-DE" sz="2000" dirty="0" err="1" smtClean="0">
                <a:solidFill>
                  <a:srgbClr val="333333"/>
                </a:solidFill>
              </a:rPr>
              <a:t>docurl</a:t>
            </a:r>
            <a:r>
              <a:rPr lang="de-DE" sz="2000" dirty="0">
                <a:solidFill>
                  <a:srgbClr val="333333"/>
                </a:solidFill>
              </a:rPr>
              <a:t>="http://</a:t>
            </a:r>
            <a:r>
              <a:rPr lang="de-DE" sz="2000" dirty="0" err="1">
                <a:solidFill>
                  <a:srgbClr val="333333"/>
                </a:solidFill>
              </a:rPr>
              <a:t>www.seqan.de</a:t>
            </a:r>
            <a:r>
              <a:rPr lang="de-DE" sz="2000" dirty="0">
                <a:solidFill>
                  <a:srgbClr val="333333"/>
                </a:solidFill>
              </a:rPr>
              <a:t>" </a:t>
            </a:r>
            <a:r>
              <a:rPr lang="de-DE" sz="2000" dirty="0" err="1">
                <a:solidFill>
                  <a:srgbClr val="333333"/>
                </a:solidFill>
              </a:rPr>
              <a:t>category</a:t>
            </a:r>
            <a:r>
              <a:rPr lang="de-DE" sz="2000" dirty="0">
                <a:solidFill>
                  <a:srgbClr val="333333"/>
                </a:solidFill>
              </a:rPr>
              <a:t>="Read Mapping" &gt;</a:t>
            </a:r>
          </a:p>
          <a:p>
            <a:r>
              <a:rPr lang="de-DE" sz="2000" dirty="0">
                <a:solidFill>
                  <a:srgbClr val="333333"/>
                </a:solidFill>
              </a:rPr>
              <a:t>        &lt;</a:t>
            </a:r>
            <a:r>
              <a:rPr lang="de-DE" sz="2000" dirty="0" err="1">
                <a:solidFill>
                  <a:srgbClr val="FF0000"/>
                </a:solidFill>
              </a:rPr>
              <a:t>executableName</a:t>
            </a:r>
            <a:r>
              <a:rPr lang="de-DE" sz="2000" dirty="0">
                <a:solidFill>
                  <a:srgbClr val="333333"/>
                </a:solidFill>
              </a:rPr>
              <a:t>&gt;</a:t>
            </a:r>
            <a:r>
              <a:rPr lang="de-DE" sz="2000" dirty="0" err="1">
                <a:solidFill>
                  <a:srgbClr val="333333"/>
                </a:solidFill>
              </a:rPr>
              <a:t>masai_mapper</a:t>
            </a:r>
            <a:r>
              <a:rPr lang="de-DE" sz="2000" dirty="0">
                <a:solidFill>
                  <a:srgbClr val="333333"/>
                </a:solidFill>
              </a:rPr>
              <a:t>&lt;</a:t>
            </a:r>
            <a:r>
              <a:rPr lang="de-DE" sz="2000" dirty="0">
                <a:solidFill>
                  <a:srgbClr val="FF0000"/>
                </a:solidFill>
              </a:rPr>
              <a:t>/</a:t>
            </a:r>
            <a:r>
              <a:rPr lang="de-DE" sz="2000" dirty="0" err="1">
                <a:solidFill>
                  <a:srgbClr val="FF0000"/>
                </a:solidFill>
              </a:rPr>
              <a:t>executableName</a:t>
            </a:r>
            <a:r>
              <a:rPr lang="de-DE" sz="2000" dirty="0">
                <a:solidFill>
                  <a:srgbClr val="333333"/>
                </a:solidFill>
              </a:rPr>
              <a:t>&gt;</a:t>
            </a:r>
          </a:p>
          <a:p>
            <a:r>
              <a:rPr lang="de-DE" sz="2000" dirty="0">
                <a:solidFill>
                  <a:srgbClr val="333333"/>
                </a:solidFill>
              </a:rPr>
              <a:t>        &lt;</a:t>
            </a:r>
            <a:r>
              <a:rPr lang="de-DE" sz="2000" dirty="0" err="1">
                <a:solidFill>
                  <a:srgbClr val="FF0000"/>
                </a:solidFill>
              </a:rPr>
              <a:t>description</a:t>
            </a:r>
            <a:r>
              <a:rPr lang="de-DE" sz="2000" dirty="0">
                <a:solidFill>
                  <a:srgbClr val="333333"/>
                </a:solidFill>
              </a:rPr>
              <a:t>&gt;</a:t>
            </a:r>
            <a:r>
              <a:rPr lang="de-DE" sz="2000" dirty="0" err="1">
                <a:solidFill>
                  <a:srgbClr val="333333"/>
                </a:solidFill>
              </a:rPr>
              <a:t>Masai</a:t>
            </a:r>
            <a:r>
              <a:rPr lang="de-DE" sz="2000" dirty="0">
                <a:solidFill>
                  <a:srgbClr val="333333"/>
                </a:solidFill>
              </a:rPr>
              <a:t> Mapper&lt;</a:t>
            </a:r>
            <a:r>
              <a:rPr lang="de-DE" sz="2000" dirty="0">
                <a:solidFill>
                  <a:srgbClr val="FF0000"/>
                </a:solidFill>
              </a:rPr>
              <a:t>/</a:t>
            </a:r>
            <a:r>
              <a:rPr lang="de-DE" sz="2000" dirty="0" err="1">
                <a:solidFill>
                  <a:srgbClr val="FF0000"/>
                </a:solidFill>
              </a:rPr>
              <a:t>description</a:t>
            </a:r>
            <a:r>
              <a:rPr lang="de-DE" sz="2000" dirty="0">
                <a:solidFill>
                  <a:srgbClr val="333333"/>
                </a:solidFill>
              </a:rPr>
              <a:t>&gt;</a:t>
            </a:r>
          </a:p>
          <a:p>
            <a:r>
              <a:rPr lang="de-DE" sz="2000" dirty="0">
                <a:solidFill>
                  <a:srgbClr val="333333"/>
                </a:solidFill>
              </a:rPr>
              <a:t>        &lt;</a:t>
            </a:r>
            <a:r>
              <a:rPr lang="de-DE" sz="2000" dirty="0" err="1">
                <a:solidFill>
                  <a:srgbClr val="FF0000"/>
                </a:solidFill>
              </a:rPr>
              <a:t>manual</a:t>
            </a:r>
            <a:r>
              <a:rPr lang="de-DE" sz="2000" dirty="0">
                <a:solidFill>
                  <a:srgbClr val="333333"/>
                </a:solidFill>
              </a:rPr>
              <a:t>&gt;</a:t>
            </a:r>
            <a:r>
              <a:rPr lang="de-DE" sz="2000" dirty="0" err="1">
                <a:solidFill>
                  <a:srgbClr val="333333"/>
                </a:solidFill>
              </a:rPr>
              <a:t>Masai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is</a:t>
            </a:r>
            <a:r>
              <a:rPr lang="de-DE" sz="2000" dirty="0">
                <a:solidFill>
                  <a:srgbClr val="333333"/>
                </a:solidFill>
              </a:rPr>
              <a:t> a fast </a:t>
            </a:r>
            <a:r>
              <a:rPr lang="de-DE" sz="2000" dirty="0" err="1">
                <a:solidFill>
                  <a:srgbClr val="333333"/>
                </a:solidFill>
              </a:rPr>
              <a:t>and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accurate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read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mapper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based</a:t>
            </a:r>
            <a:r>
              <a:rPr lang="de-DE" sz="2000" dirty="0">
                <a:solidFill>
                  <a:srgbClr val="333333"/>
                </a:solidFill>
              </a:rPr>
              <a:t> on </a:t>
            </a:r>
            <a:r>
              <a:rPr lang="de-DE" sz="2000" dirty="0" err="1">
                <a:solidFill>
                  <a:srgbClr val="333333"/>
                </a:solidFill>
              </a:rPr>
              <a:t>approximate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seeds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and</a:t>
            </a:r>
            <a:r>
              <a:rPr lang="de-DE" sz="2000" dirty="0">
                <a:solidFill>
                  <a:srgbClr val="333333"/>
                </a:solidFill>
              </a:rPr>
              <a:t> multiple </a:t>
            </a:r>
            <a:r>
              <a:rPr lang="de-DE" sz="2000" dirty="0" err="1">
                <a:solidFill>
                  <a:srgbClr val="333333"/>
                </a:solidFill>
              </a:rPr>
              <a:t>backtracking</a:t>
            </a:r>
            <a:r>
              <a:rPr lang="de-DE" sz="2000" dirty="0">
                <a:solidFill>
                  <a:srgbClr val="333333"/>
                </a:solidFill>
              </a:rPr>
              <a:t>.</a:t>
            </a:r>
          </a:p>
          <a:p>
            <a:r>
              <a:rPr lang="de-DE" sz="2000" dirty="0">
                <a:solidFill>
                  <a:srgbClr val="333333"/>
                </a:solidFill>
              </a:rPr>
              <a:t>See http://</a:t>
            </a:r>
            <a:r>
              <a:rPr lang="de-DE" sz="2000" dirty="0" err="1">
                <a:solidFill>
                  <a:srgbClr val="333333"/>
                </a:solidFill>
              </a:rPr>
              <a:t>www.seqan.de</a:t>
            </a:r>
            <a:r>
              <a:rPr lang="de-DE" sz="2000" dirty="0">
                <a:solidFill>
                  <a:srgbClr val="333333"/>
                </a:solidFill>
              </a:rPr>
              <a:t>/</a:t>
            </a:r>
            <a:r>
              <a:rPr lang="de-DE" sz="2000" dirty="0" err="1">
                <a:solidFill>
                  <a:srgbClr val="333333"/>
                </a:solidFill>
              </a:rPr>
              <a:t>projects</a:t>
            </a:r>
            <a:r>
              <a:rPr lang="de-DE" sz="2000" dirty="0">
                <a:solidFill>
                  <a:srgbClr val="333333"/>
                </a:solidFill>
              </a:rPr>
              <a:t>/</a:t>
            </a:r>
            <a:r>
              <a:rPr lang="de-DE" sz="2000" dirty="0" err="1">
                <a:solidFill>
                  <a:srgbClr val="333333"/>
                </a:solidFill>
              </a:rPr>
              <a:t>masai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for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more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information</a:t>
            </a:r>
            <a:r>
              <a:rPr lang="de-DE" sz="2000" dirty="0">
                <a:solidFill>
                  <a:srgbClr val="333333"/>
                </a:solidFill>
              </a:rPr>
              <a:t>.</a:t>
            </a:r>
          </a:p>
          <a:p>
            <a:r>
              <a:rPr lang="de-DE" sz="2000" dirty="0">
                <a:solidFill>
                  <a:srgbClr val="333333"/>
                </a:solidFill>
              </a:rPr>
              <a:t>(c) Copyright 2011-2012 </a:t>
            </a:r>
            <a:r>
              <a:rPr lang="de-DE" sz="2000" dirty="0" err="1">
                <a:solidFill>
                  <a:srgbClr val="333333"/>
                </a:solidFill>
              </a:rPr>
              <a:t>by</a:t>
            </a:r>
            <a:r>
              <a:rPr lang="de-DE" sz="2000" dirty="0">
                <a:solidFill>
                  <a:srgbClr val="333333"/>
                </a:solidFill>
              </a:rPr>
              <a:t> Enrico </a:t>
            </a:r>
            <a:r>
              <a:rPr lang="de-DE" sz="2000" dirty="0" err="1">
                <a:solidFill>
                  <a:srgbClr val="333333"/>
                </a:solidFill>
              </a:rPr>
              <a:t>Siragusa</a:t>
            </a:r>
            <a:r>
              <a:rPr lang="de-DE" sz="2000" dirty="0">
                <a:solidFill>
                  <a:srgbClr val="333333"/>
                </a:solidFill>
              </a:rPr>
              <a:t>.</a:t>
            </a:r>
          </a:p>
          <a:p>
            <a:r>
              <a:rPr lang="de-DE" sz="2000" dirty="0">
                <a:solidFill>
                  <a:srgbClr val="333333"/>
                </a:solidFill>
              </a:rPr>
              <a:t>&lt;</a:t>
            </a:r>
            <a:r>
              <a:rPr lang="de-DE" sz="2000" dirty="0">
                <a:solidFill>
                  <a:srgbClr val="FF0000"/>
                </a:solidFill>
              </a:rPr>
              <a:t>/</a:t>
            </a:r>
            <a:r>
              <a:rPr lang="de-DE" sz="2000" dirty="0" err="1">
                <a:solidFill>
                  <a:srgbClr val="FF0000"/>
                </a:solidFill>
              </a:rPr>
              <a:t>manual</a:t>
            </a:r>
            <a:r>
              <a:rPr lang="de-DE" sz="2000" dirty="0">
                <a:solidFill>
                  <a:srgbClr val="333333"/>
                </a:solidFill>
              </a:rPr>
              <a:t>&gt;</a:t>
            </a:r>
          </a:p>
          <a:p>
            <a:r>
              <a:rPr lang="de-DE" sz="2000" dirty="0">
                <a:solidFill>
                  <a:srgbClr val="333333"/>
                </a:solidFill>
              </a:rPr>
              <a:t>        &lt;</a:t>
            </a:r>
            <a:r>
              <a:rPr lang="de-DE" sz="2000" dirty="0">
                <a:solidFill>
                  <a:srgbClr val="FF0000"/>
                </a:solidFill>
              </a:rPr>
              <a:t>cli</a:t>
            </a:r>
            <a:r>
              <a:rPr lang="de-DE" sz="2000" dirty="0">
                <a:solidFill>
                  <a:srgbClr val="333333"/>
                </a:solidFill>
              </a:rPr>
              <a:t>&gt;</a:t>
            </a:r>
          </a:p>
          <a:p>
            <a:r>
              <a:rPr lang="de-DE" sz="2000" dirty="0">
                <a:solidFill>
                  <a:srgbClr val="333333"/>
                </a:solidFill>
              </a:rPr>
              <a:t>                &lt;</a:t>
            </a:r>
            <a:r>
              <a:rPr lang="de-DE" sz="2000" dirty="0" err="1">
                <a:solidFill>
                  <a:srgbClr val="FF0000"/>
                </a:solidFill>
              </a:rPr>
              <a:t>clielement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optionIdentifier</a:t>
            </a:r>
            <a:r>
              <a:rPr lang="de-DE" sz="2000" dirty="0">
                <a:solidFill>
                  <a:srgbClr val="333333"/>
                </a:solidFill>
              </a:rPr>
              <a:t>="--</a:t>
            </a:r>
            <a:r>
              <a:rPr lang="de-DE" sz="2000" dirty="0" err="1">
                <a:solidFill>
                  <a:srgbClr val="333333"/>
                </a:solidFill>
              </a:rPr>
              <a:t>write</a:t>
            </a:r>
            <a:r>
              <a:rPr lang="de-DE" sz="2000" dirty="0">
                <a:solidFill>
                  <a:srgbClr val="333333"/>
                </a:solidFill>
              </a:rPr>
              <a:t>-</a:t>
            </a:r>
            <a:r>
              <a:rPr lang="de-DE" sz="2000" dirty="0" err="1">
                <a:solidFill>
                  <a:srgbClr val="333333"/>
                </a:solidFill>
              </a:rPr>
              <a:t>ctd</a:t>
            </a:r>
            <a:r>
              <a:rPr lang="de-DE" sz="2000" dirty="0">
                <a:solidFill>
                  <a:srgbClr val="333333"/>
                </a:solidFill>
              </a:rPr>
              <a:t>-file-ext" </a:t>
            </a:r>
            <a:r>
              <a:rPr lang="de-DE" sz="2000" dirty="0" err="1">
                <a:solidFill>
                  <a:srgbClr val="333333"/>
                </a:solidFill>
              </a:rPr>
              <a:t>isList</a:t>
            </a:r>
            <a:r>
              <a:rPr lang="de-DE" sz="2000" dirty="0">
                <a:solidFill>
                  <a:srgbClr val="333333"/>
                </a:solidFill>
              </a:rPr>
              <a:t>="</a:t>
            </a:r>
            <a:r>
              <a:rPr lang="de-DE" sz="2000" dirty="0" err="1">
                <a:solidFill>
                  <a:srgbClr val="333333"/>
                </a:solidFill>
              </a:rPr>
              <a:t>false</a:t>
            </a:r>
            <a:r>
              <a:rPr lang="de-DE" sz="2000" dirty="0">
                <a:solidFill>
                  <a:srgbClr val="333333"/>
                </a:solidFill>
              </a:rPr>
              <a:t>"&gt;</a:t>
            </a:r>
          </a:p>
          <a:p>
            <a:r>
              <a:rPr lang="de-DE" sz="2000" dirty="0">
                <a:solidFill>
                  <a:srgbClr val="333333"/>
                </a:solidFill>
              </a:rPr>
              <a:t>                </a:t>
            </a:r>
            <a:r>
              <a:rPr lang="de-DE" sz="2000" dirty="0" smtClean="0">
                <a:solidFill>
                  <a:srgbClr val="333333"/>
                </a:solidFill>
              </a:rPr>
              <a:t>&lt;</a:t>
            </a:r>
            <a:r>
              <a:rPr lang="de-DE" sz="2000" dirty="0" err="1">
                <a:solidFill>
                  <a:srgbClr val="333333"/>
                </a:solidFill>
              </a:rPr>
              <a:t>mapping</a:t>
            </a:r>
            <a:r>
              <a:rPr lang="de-DE" sz="2000" dirty="0">
                <a:solidFill>
                  <a:srgbClr val="333333"/>
                </a:solidFill>
              </a:rPr>
              <a:t> </a:t>
            </a:r>
            <a:r>
              <a:rPr lang="de-DE" sz="2000" dirty="0" err="1">
                <a:solidFill>
                  <a:srgbClr val="333333"/>
                </a:solidFill>
              </a:rPr>
              <a:t>referenceName</a:t>
            </a:r>
            <a:r>
              <a:rPr lang="de-DE" sz="2000" dirty="0">
                <a:solidFill>
                  <a:srgbClr val="333333"/>
                </a:solidFill>
              </a:rPr>
              <a:t>="</a:t>
            </a:r>
            <a:r>
              <a:rPr lang="de-DE" sz="2000" dirty="0" err="1">
                <a:solidFill>
                  <a:srgbClr val="333333"/>
                </a:solidFill>
              </a:rPr>
              <a:t>masai_mapper.write</a:t>
            </a:r>
            <a:r>
              <a:rPr lang="de-DE" sz="2000" dirty="0">
                <a:solidFill>
                  <a:srgbClr val="333333"/>
                </a:solidFill>
              </a:rPr>
              <a:t>-</a:t>
            </a:r>
            <a:r>
              <a:rPr lang="de-DE" sz="2000" dirty="0" err="1">
                <a:solidFill>
                  <a:srgbClr val="333333"/>
                </a:solidFill>
              </a:rPr>
              <a:t>ctd</a:t>
            </a:r>
            <a:r>
              <a:rPr lang="de-DE" sz="2000" dirty="0">
                <a:solidFill>
                  <a:srgbClr val="333333"/>
                </a:solidFill>
              </a:rPr>
              <a:t>-file-ext" /&gt;</a:t>
            </a:r>
          </a:p>
          <a:p>
            <a:r>
              <a:rPr lang="de-DE" sz="2000" dirty="0">
                <a:solidFill>
                  <a:srgbClr val="333333"/>
                </a:solidFill>
              </a:rPr>
              <a:t>                &lt;</a:t>
            </a:r>
            <a:r>
              <a:rPr lang="de-DE" sz="2000" dirty="0">
                <a:solidFill>
                  <a:srgbClr val="FF0000"/>
                </a:solidFill>
              </a:rPr>
              <a:t>/</a:t>
            </a:r>
            <a:r>
              <a:rPr lang="de-DE" sz="2000" dirty="0" err="1">
                <a:solidFill>
                  <a:srgbClr val="FF0000"/>
                </a:solidFill>
              </a:rPr>
              <a:t>clielement</a:t>
            </a:r>
            <a:r>
              <a:rPr lang="de-DE" sz="2000" dirty="0">
                <a:solidFill>
                  <a:srgbClr val="333333"/>
                </a:solidFill>
              </a:rPr>
              <a:t>&gt;</a:t>
            </a:r>
          </a:p>
          <a:p>
            <a:r>
              <a:rPr lang="de-DE" sz="2000" dirty="0" smtClean="0">
                <a:solidFill>
                  <a:srgbClr val="333333"/>
                </a:solidFill>
              </a:rPr>
              <a:t>........             </a:t>
            </a:r>
            <a:endParaRPr lang="de-DE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542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generator</a:t>
            </a:r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Generic workflow </a:t>
            </a:r>
            <a:r>
              <a:rPr lang="en-US" sz="2800" dirty="0"/>
              <a:t>n</a:t>
            </a:r>
            <a:r>
              <a:rPr lang="en-US" sz="2800" dirty="0" smtClean="0"/>
              <a:t>odes </a:t>
            </a:r>
            <a:r>
              <a:rPr lang="en-US" sz="2800" dirty="0"/>
              <a:t>can generate nodes to be used in </a:t>
            </a:r>
            <a:r>
              <a:rPr lang="en-US" sz="2800" dirty="0" smtClean="0"/>
              <a:t>e.g. KNIME.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>
                <a:hlinkClick r:id="rId2"/>
              </a:rPr>
              <a:t>https://github.com/</a:t>
            </a:r>
            <a:r>
              <a:rPr lang="en-US" sz="2800" dirty="0" smtClean="0">
                <a:hlinkClick r:id="rId2"/>
              </a:rPr>
              <a:t>genericworkflownodes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/>
              <a:t>It is compatible with both internal and external tools. This means, </a:t>
            </a:r>
            <a:r>
              <a:rPr lang="en-US" sz="2800" b="1" dirty="0"/>
              <a:t>ANY</a:t>
            </a:r>
            <a:r>
              <a:rPr lang="en-US" sz="2800" dirty="0"/>
              <a:t> tool can be integrated in </a:t>
            </a:r>
            <a:r>
              <a:rPr lang="en-US" sz="2800" dirty="0" smtClean="0"/>
              <a:t>KNIME as long as it has a CTD.</a:t>
            </a:r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1600" dirty="0" smtClean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4756" y="943994"/>
            <a:ext cx="319027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8000" b="1" dirty="0" smtClean="0">
                <a:ln w="1905"/>
                <a:gradFill>
                  <a:gsLst>
                    <a:gs pos="0">
                      <a:srgbClr val="8AB900">
                        <a:shade val="20000"/>
                        <a:satMod val="200000"/>
                      </a:srgbClr>
                    </a:gs>
                    <a:gs pos="78000">
                      <a:srgbClr val="8AB90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8AB90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GWN</a:t>
            </a:r>
            <a:endParaRPr lang="x-none" sz="8000" b="1" dirty="0">
              <a:ln w="1905"/>
              <a:gradFill>
                <a:gsLst>
                  <a:gs pos="0">
                    <a:srgbClr val="8AB900">
                      <a:shade val="20000"/>
                      <a:satMod val="200000"/>
                    </a:srgbClr>
                  </a:gs>
                  <a:gs pos="78000">
                    <a:srgbClr val="8AB900">
                      <a:tint val="90000"/>
                      <a:shade val="89000"/>
                      <a:satMod val="220000"/>
                    </a:srgbClr>
                  </a:gs>
                  <a:gs pos="100000">
                    <a:srgbClr val="8AB900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54365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CTD Tools in KNIME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6858000" y="6647688"/>
            <a:ext cx="2286000" cy="210312"/>
          </a:xfrm>
          <a:prstGeom prst="rect">
            <a:avLst/>
          </a:prstGeom>
        </p:spPr>
        <p:txBody>
          <a:bodyPr/>
          <a:lstStyle/>
          <a:p>
            <a:fld id="{8F948068-EFF6-EC4E-8BB1-7B2A4497B83E}" type="slidenum">
              <a:rPr lang="de-DE">
                <a:solidFill>
                  <a:srgbClr val="333333"/>
                </a:solidFill>
              </a:rPr>
              <a:pPr/>
              <a:t>86</a:t>
            </a:fld>
            <a:endParaRPr lang="de-DE">
              <a:solidFill>
                <a:srgbClr val="333333"/>
              </a:solidFill>
            </a:endParaRPr>
          </a:p>
        </p:txBody>
      </p:sp>
      <p:pic>
        <p:nvPicPr>
          <p:cNvPr id="2" name="SeqanMak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09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3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Workflows Enabling Software Re-Use</a:t>
            </a:r>
            <a:endParaRPr lang="de-DE" sz="2800" dirty="0"/>
          </a:p>
        </p:txBody>
      </p:sp>
      <p:sp>
        <p:nvSpPr>
          <p:cNvPr id="32" name="Rectangle 31"/>
          <p:cNvSpPr/>
          <p:nvPr/>
        </p:nvSpPr>
        <p:spPr>
          <a:xfrm>
            <a:off x="3456451" y="2691222"/>
            <a:ext cx="20654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x-none" sz="6000" b="1" dirty="0" smtClean="0">
                <a:ln w="1905"/>
                <a:gradFill>
                  <a:gsLst>
                    <a:gs pos="0">
                      <a:srgbClr val="8AB900">
                        <a:shade val="20000"/>
                        <a:satMod val="200000"/>
                      </a:srgbClr>
                    </a:gs>
                    <a:gs pos="78000">
                      <a:srgbClr val="8AB900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8AB900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CTD</a:t>
            </a:r>
            <a:endParaRPr lang="x-none" sz="6000" b="1" dirty="0">
              <a:ln w="1905"/>
              <a:gradFill>
                <a:gsLst>
                  <a:gs pos="0">
                    <a:srgbClr val="8AB900">
                      <a:shade val="20000"/>
                      <a:satMod val="200000"/>
                    </a:srgbClr>
                  </a:gs>
                  <a:gs pos="78000">
                    <a:srgbClr val="8AB900">
                      <a:tint val="90000"/>
                      <a:shade val="89000"/>
                      <a:satMod val="220000"/>
                    </a:srgbClr>
                  </a:gs>
                  <a:gs pos="100000">
                    <a:srgbClr val="8AB900">
                      <a:tint val="12000"/>
                      <a:satMod val="255000"/>
                    </a:srgbClr>
                  </a:gs>
                </a:gsLst>
                <a:lin ang="5400000"/>
              </a:gra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27000" y="835565"/>
            <a:ext cx="7319896" cy="2154585"/>
            <a:chOff x="127000" y="835565"/>
            <a:chExt cx="7319896" cy="2154585"/>
          </a:xfrm>
        </p:grpSpPr>
        <p:pic>
          <p:nvPicPr>
            <p:cNvPr id="10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5182" y="877456"/>
              <a:ext cx="1614143" cy="92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" name="Gerade Verbindung mit Pfeil 15"/>
            <p:cNvCxnSpPr/>
            <p:nvPr/>
          </p:nvCxnSpPr>
          <p:spPr bwMode="auto">
            <a:xfrm>
              <a:off x="2032882" y="2305657"/>
              <a:ext cx="1500027" cy="62688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Gerade Verbindung mit Pfeil 16"/>
            <p:cNvCxnSpPr/>
            <p:nvPr/>
          </p:nvCxnSpPr>
          <p:spPr bwMode="auto">
            <a:xfrm flipH="1">
              <a:off x="5507183" y="1962727"/>
              <a:ext cx="1177635" cy="94672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25" name="Picture 24" descr="OpenM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909" y="835565"/>
              <a:ext cx="1218631" cy="891868"/>
            </a:xfrm>
            <a:prstGeom prst="rect">
              <a:avLst/>
            </a:prstGeom>
          </p:spPr>
        </p:pic>
        <p:cxnSp>
          <p:nvCxnSpPr>
            <p:cNvPr id="31" name="Gerade Verbindung mit Pfeil 15"/>
            <p:cNvCxnSpPr/>
            <p:nvPr/>
          </p:nvCxnSpPr>
          <p:spPr bwMode="auto">
            <a:xfrm>
              <a:off x="3486727" y="1789545"/>
              <a:ext cx="496455" cy="96981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Gerade Verbindung mit Pfeil 15"/>
            <p:cNvCxnSpPr>
              <a:stCxn id="25" idx="2"/>
            </p:cNvCxnSpPr>
            <p:nvPr/>
          </p:nvCxnSpPr>
          <p:spPr bwMode="auto">
            <a:xfrm flipH="1">
              <a:off x="4849093" y="1727433"/>
              <a:ext cx="436132" cy="1043476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6273" y="1024201"/>
              <a:ext cx="900623" cy="1125779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 bwMode="auto">
            <a:xfrm>
              <a:off x="127000" y="1974273"/>
              <a:ext cx="1708728" cy="45027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dirty="0" smtClean="0">
                  <a:solidFill>
                    <a:srgbClr val="333333"/>
                  </a:solidFill>
                </a:rPr>
                <a:t>External tools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257337">
              <a:off x="2069185" y="2620818"/>
              <a:ext cx="94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333333"/>
                  </a:solidFill>
                </a:rPr>
                <a:t>manuel</a:t>
              </a:r>
              <a:endParaRPr lang="en-US" dirty="0" smtClean="0">
                <a:solidFill>
                  <a:srgbClr val="333333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3622645">
              <a:off x="2896382" y="2045856"/>
              <a:ext cx="1185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3333"/>
                  </a:solidFill>
                </a:rPr>
                <a:t>automatic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7615587">
              <a:off x="4695164" y="2010064"/>
              <a:ext cx="1185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3333"/>
                  </a:solidFill>
                </a:rPr>
                <a:t>automatic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9343717">
              <a:off x="5683454" y="2350656"/>
              <a:ext cx="1185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3333"/>
                  </a:solidFill>
                </a:rPr>
                <a:t>automatic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81180" y="3199054"/>
            <a:ext cx="7065820" cy="3381855"/>
            <a:chOff x="681180" y="3199054"/>
            <a:chExt cx="7065820" cy="3381855"/>
          </a:xfrm>
        </p:grpSpPr>
        <p:grpSp>
          <p:nvGrpSpPr>
            <p:cNvPr id="83" name="Group 82"/>
            <p:cNvGrpSpPr/>
            <p:nvPr/>
          </p:nvGrpSpPr>
          <p:grpSpPr>
            <a:xfrm>
              <a:off x="681180" y="3199054"/>
              <a:ext cx="7065820" cy="3381855"/>
              <a:chOff x="681180" y="3199054"/>
              <a:chExt cx="7065820" cy="3381855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681180" y="3199054"/>
                <a:ext cx="7065820" cy="3381855"/>
                <a:chOff x="681180" y="3199054"/>
                <a:chExt cx="7065820" cy="3381855"/>
              </a:xfrm>
            </p:grpSpPr>
            <p:pic>
              <p:nvPicPr>
                <p:cNvPr id="28" name="Bild 2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13173" y="5731399"/>
                  <a:ext cx="2110363" cy="849510"/>
                </a:xfrm>
                <a:prstGeom prst="rect">
                  <a:avLst/>
                </a:prstGeom>
              </p:spPr>
            </p:pic>
            <p:cxnSp>
              <p:nvCxnSpPr>
                <p:cNvPr id="47" name="Gerade Verbindung mit Pfeil 15"/>
                <p:cNvCxnSpPr/>
                <p:nvPr/>
              </p:nvCxnSpPr>
              <p:spPr bwMode="auto">
                <a:xfrm flipH="1">
                  <a:off x="1744519" y="3625273"/>
                  <a:ext cx="1788390" cy="1318491"/>
                </a:xfrm>
                <a:prstGeom prst="straightConnector1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49" name="Gerade Verbindung mit Pfeil 15"/>
                <p:cNvCxnSpPr>
                  <a:stCxn id="32" idx="2"/>
                </p:cNvCxnSpPr>
                <p:nvPr/>
              </p:nvCxnSpPr>
              <p:spPr bwMode="auto">
                <a:xfrm flipH="1">
                  <a:off x="4470398" y="3706885"/>
                  <a:ext cx="18787" cy="1989642"/>
                </a:xfrm>
                <a:prstGeom prst="straightConnector1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53" name="Gerade Verbindung mit Pfeil 15"/>
                <p:cNvCxnSpPr>
                  <a:endCxn id="76" idx="0"/>
                </p:cNvCxnSpPr>
                <p:nvPr/>
              </p:nvCxnSpPr>
              <p:spPr bwMode="auto">
                <a:xfrm>
                  <a:off x="5437910" y="3560852"/>
                  <a:ext cx="1610590" cy="1109727"/>
                </a:xfrm>
                <a:prstGeom prst="straightConnector1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68" name="Curved Connector 67"/>
                <p:cNvCxnSpPr>
                  <a:endCxn id="32" idx="1"/>
                </p:cNvCxnSpPr>
                <p:nvPr/>
              </p:nvCxnSpPr>
              <p:spPr bwMode="auto">
                <a:xfrm rot="5400000" flipH="1" flipV="1">
                  <a:off x="1728130" y="3215443"/>
                  <a:ext cx="1744710" cy="1711932"/>
                </a:xfrm>
                <a:prstGeom prst="curvedConnector2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pic>
              <p:nvPicPr>
                <p:cNvPr id="69" name="Picture 68" descr="GKN copy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4381467" y="4266626"/>
                  <a:ext cx="779354" cy="779354"/>
                </a:xfrm>
                <a:prstGeom prst="rect">
                  <a:avLst/>
                </a:prstGeom>
              </p:spPr>
            </p:pic>
            <p:cxnSp>
              <p:nvCxnSpPr>
                <p:cNvPr id="70" name="Gerade Verbindung mit Pfeil 15"/>
                <p:cNvCxnSpPr>
                  <a:endCxn id="76" idx="1"/>
                </p:cNvCxnSpPr>
                <p:nvPr/>
              </p:nvCxnSpPr>
              <p:spPr bwMode="auto">
                <a:xfrm flipV="1">
                  <a:off x="4675909" y="5465794"/>
                  <a:ext cx="1674091" cy="214570"/>
                </a:xfrm>
                <a:prstGeom prst="straightConnector1">
                  <a:avLst/>
                </a:prstGeom>
                <a:solidFill>
                  <a:schemeClr val="accent1"/>
                </a:solidFill>
                <a:ln w="57150" cap="flat" cmpd="sng" algn="ctr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74" name="TextBox 73"/>
                <p:cNvSpPr txBox="1"/>
                <p:nvPr/>
              </p:nvSpPr>
              <p:spPr>
                <a:xfrm rot="19375333">
                  <a:off x="2401267" y="4066308"/>
                  <a:ext cx="10442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333333"/>
                      </a:solidFill>
                    </a:rPr>
                    <a:t>program</a:t>
                  </a:r>
                </a:p>
              </p:txBody>
            </p:sp>
            <p:pic>
              <p:nvPicPr>
                <p:cNvPr id="75" name="Picture 74" descr="galaxyLogoTrimmed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180" y="5010727"/>
                  <a:ext cx="2360983" cy="654683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  <a:softEdge rad="12700"/>
                </a:effectLst>
              </p:spPr>
            </p:pic>
            <p:pic>
              <p:nvPicPr>
                <p:cNvPr id="76" name="Picture 75" descr="Screen Shot 2013-03-04 at 2.21.34 PM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0000" y="4670579"/>
                  <a:ext cx="1397000" cy="1590430"/>
                </a:xfrm>
                <a:prstGeom prst="rect">
                  <a:avLst/>
                </a:prstGeom>
              </p:spPr>
            </p:pic>
          </p:grpSp>
          <p:sp>
            <p:nvSpPr>
              <p:cNvPr id="81" name="TextBox 80"/>
              <p:cNvSpPr txBox="1"/>
              <p:nvPr/>
            </p:nvSpPr>
            <p:spPr>
              <a:xfrm rot="19375333">
                <a:off x="1933527" y="3239191"/>
                <a:ext cx="736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333333"/>
                    </a:solidFill>
                  </a:rPr>
                  <a:t>script</a:t>
                </a:r>
              </a:p>
            </p:txBody>
          </p:sp>
          <p:pic>
            <p:nvPicPr>
              <p:cNvPr id="82" name="Picture 81" descr="GKN copy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192001">
                <a:off x="5088050" y="4927025"/>
                <a:ext cx="779354" cy="779354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 rot="2250428">
              <a:off x="5963243" y="3762446"/>
              <a:ext cx="736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3333"/>
                  </a:solidFill>
                </a:rPr>
                <a:t>script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507781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 34" descr="GASiC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593" y="32124214"/>
            <a:ext cx="13695605" cy="954791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Workflows Enabling Software Re-Use</a:t>
            </a:r>
            <a:endParaRPr lang="de-DE" sz="2800" dirty="0"/>
          </a:p>
        </p:txBody>
      </p:sp>
      <p:pic>
        <p:nvPicPr>
          <p:cNvPr id="37" name="Bild 34" descr="GASiC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993" y="32276614"/>
            <a:ext cx="13695605" cy="9547919"/>
          </a:xfrm>
          <a:prstGeom prst="rect">
            <a:avLst/>
          </a:prstGeom>
        </p:spPr>
      </p:pic>
      <p:pic>
        <p:nvPicPr>
          <p:cNvPr id="41" name="Bild 34" descr="GASiC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3" y="1013802"/>
            <a:ext cx="7947477" cy="554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5468" y="3081876"/>
            <a:ext cx="5189054" cy="138499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David </a:t>
            </a:r>
            <a:r>
              <a:rPr lang="en-US" sz="2800" dirty="0" err="1" smtClean="0"/>
              <a:t>Weese</a:t>
            </a:r>
            <a:r>
              <a:rPr lang="en-US" sz="2800" dirty="0" smtClean="0"/>
              <a:t>, </a:t>
            </a:r>
            <a:br>
              <a:rPr lang="en-US" sz="2800" dirty="0" smtClean="0"/>
            </a:br>
            <a:r>
              <a:rPr lang="en-US" sz="2800" dirty="0" smtClean="0"/>
              <a:t>FU Berlin</a:t>
            </a:r>
          </a:p>
          <a:p>
            <a:pPr algn="ctr"/>
            <a:r>
              <a:rPr lang="en-US" sz="2800" dirty="0" smtClean="0"/>
              <a:t>today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36932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Integration in KNIME</a:t>
            </a:r>
            <a:endParaRPr lang="en-US" dirty="0"/>
          </a:p>
        </p:txBody>
      </p:sp>
      <p:pic>
        <p:nvPicPr>
          <p:cNvPr id="24" name="Picture 23" descr="Screen Shot 2013-03-04 at 7.4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333500"/>
            <a:ext cx="5765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866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Sequencing</a:t>
            </a:r>
            <a:r>
              <a:rPr lang="de-DE" dirty="0" smtClean="0"/>
              <a:t> </a:t>
            </a:r>
            <a:r>
              <a:rPr lang="de-DE" dirty="0" err="1" smtClean="0"/>
              <a:t>earth</a:t>
            </a:r>
            <a:r>
              <a:rPr lang="de-DE" dirty="0" smtClean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19" y="1125343"/>
            <a:ext cx="4993045" cy="1991568"/>
          </a:xfrm>
          <a:prstGeom prst="rect">
            <a:avLst/>
          </a:prstGeom>
          <a:solidFill>
            <a:srgbClr val="F0FFC2"/>
          </a:solidFill>
          <a:ln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121918" y="3299156"/>
            <a:ext cx="7164727" cy="1200329"/>
          </a:xfrm>
          <a:prstGeom prst="rect">
            <a:avLst/>
          </a:prstGeom>
          <a:solidFill>
            <a:srgbClr val="F0FFC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10</a:t>
            </a:r>
            <a:r>
              <a:rPr lang="en-US" sz="3600" baseline="30000" dirty="0" smtClean="0"/>
              <a:t>7</a:t>
            </a:r>
            <a:r>
              <a:rPr lang="en-US" sz="3600" dirty="0" smtClean="0"/>
              <a:t> species x 10</a:t>
            </a:r>
            <a:r>
              <a:rPr lang="en-US" sz="3600" baseline="30000" dirty="0" smtClean="0"/>
              <a:t>8</a:t>
            </a:r>
            <a:r>
              <a:rPr lang="en-US" sz="3600" dirty="0" smtClean="0"/>
              <a:t> genome size =&gt;  </a:t>
            </a:r>
          </a:p>
          <a:p>
            <a:pPr algn="ctr"/>
            <a:r>
              <a:rPr lang="en-US" sz="3600" dirty="0" smtClean="0"/>
              <a:t>earth genome has </a:t>
            </a:r>
            <a:r>
              <a:rPr lang="en-US" sz="3600" dirty="0" smtClean="0">
                <a:solidFill>
                  <a:srgbClr val="FF0000"/>
                </a:solidFill>
              </a:rPr>
              <a:t>10</a:t>
            </a:r>
            <a:r>
              <a:rPr lang="en-US" sz="3600" baseline="30000" dirty="0" smtClean="0">
                <a:solidFill>
                  <a:srgbClr val="FF0000"/>
                </a:solidFill>
              </a:rPr>
              <a:t>15</a:t>
            </a:r>
            <a:r>
              <a:rPr lang="en-US" sz="3600" dirty="0" smtClean="0">
                <a:solidFill>
                  <a:srgbClr val="FF0000"/>
                </a:solidFill>
              </a:rPr>
              <a:t> bps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1918" y="4693916"/>
            <a:ext cx="7164727" cy="17543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10</a:t>
            </a:r>
            <a:r>
              <a:rPr lang="en-US" sz="3600" baseline="30000" dirty="0" smtClean="0"/>
              <a:t>4</a:t>
            </a:r>
            <a:r>
              <a:rPr lang="en-US" sz="3600" dirty="0" smtClean="0"/>
              <a:t> </a:t>
            </a:r>
            <a:r>
              <a:rPr lang="en-US" sz="3600" dirty="0" err="1" smtClean="0"/>
              <a:t>Hiseqs</a:t>
            </a:r>
            <a:r>
              <a:rPr lang="en-US" sz="3600" dirty="0" smtClean="0"/>
              <a:t>  can each sequence 10</a:t>
            </a:r>
            <a:r>
              <a:rPr lang="en-US" sz="3600" baseline="30000" dirty="0" smtClean="0"/>
              <a:t>11</a:t>
            </a:r>
            <a:r>
              <a:rPr lang="en-US" sz="3600" dirty="0" smtClean="0"/>
              <a:t> bps per day =&gt;  </a:t>
            </a:r>
          </a:p>
          <a:p>
            <a:pPr algn="ctr"/>
            <a:r>
              <a:rPr lang="en-US" sz="3600" dirty="0" smtClean="0"/>
              <a:t>earth genome at 10x in </a:t>
            </a:r>
            <a:r>
              <a:rPr lang="en-US" sz="3600" dirty="0" smtClean="0">
                <a:solidFill>
                  <a:srgbClr val="FF0000"/>
                </a:solidFill>
              </a:rPr>
              <a:t>10 days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3539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54283" y="3169880"/>
            <a:ext cx="7780791" cy="847228"/>
          </a:xfrm>
          <a:prstGeom prst="roundRect">
            <a:avLst/>
          </a:prstGeom>
          <a:solidFill>
            <a:srgbClr val="008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4000" dirty="0" smtClean="0">
                <a:solidFill>
                  <a:srgbClr val="FFFFFF"/>
                </a:solidFill>
                <a:latin typeface="Arial"/>
              </a:rPr>
              <a:t>The future of </a:t>
            </a:r>
            <a:r>
              <a:rPr lang="en-US" sz="4000" dirty="0" err="1" smtClean="0">
                <a:solidFill>
                  <a:srgbClr val="FFFFFF"/>
                </a:solidFill>
                <a:latin typeface="Arial"/>
              </a:rPr>
              <a:t>SeqAn</a:t>
            </a:r>
            <a:endParaRPr lang="en-US" sz="4000" dirty="0" smtClean="0">
              <a:solidFill>
                <a:srgbClr val="FFFFFF"/>
              </a:solidFill>
              <a:latin typeface="Arial"/>
            </a:endParaRPr>
          </a:p>
          <a:p>
            <a:pPr eaLnBrk="0" hangingPunct="0"/>
            <a:endParaRPr lang="en-US" sz="2800" dirty="0" smtClean="0">
              <a:solidFill>
                <a:srgbClr val="333333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08838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6" y="307800"/>
            <a:ext cx="6414113" cy="428625"/>
          </a:xfrm>
        </p:spPr>
        <p:txBody>
          <a:bodyPr/>
          <a:lstStyle/>
          <a:p>
            <a:r>
              <a:rPr lang="de-DE" sz="2800" dirty="0" err="1" smtClean="0"/>
              <a:t>SeqAn</a:t>
            </a:r>
            <a:r>
              <a:rPr lang="de-DE" sz="2800" dirty="0" smtClean="0"/>
              <a:t>- an </a:t>
            </a:r>
            <a:r>
              <a:rPr lang="de-DE" sz="2800" dirty="0" err="1" smtClean="0"/>
              <a:t>infrastructure</a:t>
            </a:r>
            <a:r>
              <a:rPr lang="de-DE" sz="2800" dirty="0"/>
              <a:t> </a:t>
            </a:r>
            <a:r>
              <a:rPr lang="de-DE" sz="2800" dirty="0" err="1" smtClean="0"/>
              <a:t>resource</a:t>
            </a:r>
            <a:endParaRPr lang="de-DE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4752" y="1258872"/>
            <a:ext cx="8370436" cy="1380113"/>
            <a:chOff x="184752" y="1258872"/>
            <a:chExt cx="8370436" cy="1380113"/>
          </a:xfrm>
        </p:grpSpPr>
        <p:pic>
          <p:nvPicPr>
            <p:cNvPr id="4" name="Bild 7" descr="BMBF_RGB_Gef_L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52" y="1258872"/>
              <a:ext cx="1950560" cy="1380113"/>
            </a:xfrm>
            <a:prstGeom prst="rect">
              <a:avLst/>
            </a:prstGeom>
            <a:ln w="38100" cmpd="sng">
              <a:solidFill>
                <a:srgbClr val="99CC00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2463167" y="1336750"/>
              <a:ext cx="6092021" cy="1200328"/>
            </a:xfrm>
            <a:prstGeom prst="rect">
              <a:avLst/>
            </a:prstGeom>
            <a:noFill/>
            <a:ln w="38100" cmpd="sng">
              <a:solidFill>
                <a:srgbClr val="99CC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VIP </a:t>
              </a:r>
              <a:br>
                <a:rPr lang="en-US" sz="2400" dirty="0" smtClean="0"/>
              </a:br>
              <a:r>
                <a:rPr lang="en-US" sz="2400" dirty="0" smtClean="0"/>
                <a:t>(</a:t>
              </a:r>
              <a:r>
                <a:rPr lang="en-US" sz="2400" b="1" dirty="0" err="1" smtClean="0"/>
                <a:t>V</a:t>
              </a:r>
              <a:r>
                <a:rPr lang="en-US" sz="2400" dirty="0" err="1" smtClean="0"/>
                <a:t>erwertung</a:t>
              </a:r>
              <a:r>
                <a:rPr lang="en-US" sz="2400" dirty="0" smtClean="0"/>
                <a:t> des </a:t>
              </a:r>
              <a:r>
                <a:rPr lang="en-US" sz="2400" b="1" dirty="0" err="1" smtClean="0"/>
                <a:t>I</a:t>
              </a:r>
              <a:r>
                <a:rPr lang="en-US" sz="2400" dirty="0" err="1" smtClean="0"/>
                <a:t>nnovations</a:t>
              </a:r>
              <a:r>
                <a:rPr lang="en-US" sz="2400" b="1" dirty="0" err="1" smtClean="0"/>
                <a:t>P</a:t>
              </a:r>
              <a:r>
                <a:rPr lang="en-US" sz="2400" dirty="0" err="1" smtClean="0"/>
                <a:t>otentials</a:t>
              </a:r>
              <a:r>
                <a:rPr lang="en-US" sz="2400" dirty="0" smtClean="0"/>
                <a:t> </a:t>
              </a:r>
              <a:br>
                <a:rPr lang="en-US" sz="2400" dirty="0" smtClean="0"/>
              </a:br>
              <a:r>
                <a:rPr lang="en-US" sz="2400" dirty="0" err="1" smtClean="0"/>
                <a:t>wissenschaftlicher</a:t>
              </a:r>
              <a:r>
                <a:rPr lang="en-US" sz="2400" dirty="0" smtClean="0"/>
                <a:t> </a:t>
              </a:r>
              <a:r>
                <a:rPr lang="en-US" sz="2400" dirty="0" err="1" smtClean="0"/>
                <a:t>Forschung</a:t>
              </a:r>
              <a:r>
                <a:rPr lang="en-US" sz="2400" dirty="0" smtClean="0"/>
                <a:t>)</a:t>
              </a:r>
              <a:endParaRPr lang="en-US" sz="2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6604" y="2978904"/>
            <a:ext cx="8108584" cy="1565300"/>
            <a:chOff x="446604" y="2892972"/>
            <a:chExt cx="8108584" cy="1565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604" y="2892972"/>
              <a:ext cx="1453493" cy="1565300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99CC00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463167" y="3074153"/>
              <a:ext cx="6092021" cy="1200328"/>
            </a:xfrm>
            <a:prstGeom prst="rect">
              <a:avLst/>
            </a:prstGeom>
            <a:noFill/>
            <a:ln w="38100" cmpd="sng">
              <a:solidFill>
                <a:srgbClr val="99CC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CUDA research center </a:t>
              </a:r>
              <a:br>
                <a:rPr lang="en-US" sz="2400" dirty="0" smtClean="0"/>
              </a:br>
              <a:r>
                <a:rPr lang="en-US" sz="2400" dirty="0" smtClean="0"/>
                <a:t>(</a:t>
              </a:r>
              <a:r>
                <a:rPr lang="en-US" sz="2400" dirty="0" err="1" smtClean="0"/>
                <a:t>SeqAn</a:t>
              </a:r>
              <a:r>
                <a:rPr lang="en-US" sz="2400" dirty="0" smtClean="0"/>
                <a:t> project was awarded the status of CUDA research center)</a:t>
              </a:r>
              <a:endParaRPr lang="en-US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0763" y="4773367"/>
            <a:ext cx="8294425" cy="1569660"/>
            <a:chOff x="260763" y="4706529"/>
            <a:chExt cx="8294425" cy="1569660"/>
          </a:xfrm>
        </p:grpSpPr>
        <p:pic>
          <p:nvPicPr>
            <p:cNvPr id="9" name="Bild 7" descr="BMBF_RGB_Gef_L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63" y="4839079"/>
              <a:ext cx="1950560" cy="1380113"/>
            </a:xfrm>
            <a:prstGeom prst="rect">
              <a:avLst/>
            </a:prstGeom>
            <a:ln w="38100" cmpd="sng">
              <a:solidFill>
                <a:srgbClr val="99CC00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463167" y="4706529"/>
              <a:ext cx="6092021" cy="1569660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99CC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BMBF infrastructure center CIBI (</a:t>
              </a:r>
              <a:r>
                <a:rPr lang="en-US" sz="2400" dirty="0" err="1" smtClean="0"/>
                <a:t>Tü</a:t>
              </a:r>
              <a:r>
                <a:rPr lang="en-US" sz="2400" dirty="0" smtClean="0"/>
                <a:t>/B/K) (</a:t>
              </a:r>
              <a:r>
                <a:rPr lang="en-US" sz="2400" dirty="0" err="1" smtClean="0"/>
                <a:t>SeqAn</a:t>
              </a:r>
              <a:r>
                <a:rPr lang="en-US" sz="2400" dirty="0" smtClean="0"/>
                <a:t> is </a:t>
              </a:r>
              <a:r>
                <a:rPr lang="en-US" sz="2400" dirty="0" err="1" smtClean="0"/>
                <a:t>explicitely</a:t>
              </a:r>
              <a:r>
                <a:rPr lang="en-US" sz="2400" dirty="0" smtClean="0"/>
                <a:t> mentioned in </a:t>
              </a:r>
              <a:r>
                <a:rPr lang="en-US" sz="2400" smtClean="0"/>
                <a:t>the center </a:t>
              </a:r>
              <a:r>
                <a:rPr lang="en-US" sz="2400" dirty="0" smtClean="0"/>
                <a:t>as resource and was successful in the first round)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9891444"/>
      </p:ext>
    </p:extLst>
  </p:cSld>
  <p:clrMapOvr>
    <a:masterClrMapping/>
  </p:clrMapOvr>
  <p:transition xmlns:p14="http://schemas.microsoft.com/office/powerpoint/2010/main" spd="slow" advTm="11779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0589" y="1834013"/>
            <a:ext cx="4547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OpenMS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SeqAn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teams 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(Berlin,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Tübingen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Zürich)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4002" y="1075764"/>
            <a:ext cx="75129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A85FF"/>
                </a:solidFill>
              </a:rPr>
              <a:t>THANK YOU for your attention</a:t>
            </a:r>
            <a:endParaRPr lang="en-US" sz="3200" dirty="0">
              <a:solidFill>
                <a:srgbClr val="0A85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590" y="2726272"/>
            <a:ext cx="4580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KNIME team 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(Michael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Berhold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Konstanz)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0590" y="3577733"/>
            <a:ext cx="5376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NVIDIA  </a:t>
            </a:r>
            <a:b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(Jacopo </a:t>
            </a:r>
            <a:r>
              <a:rPr lang="en-US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Pantaleoni</a:t>
            </a:r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Jonathan Cohen)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DFGLogo_eigenx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75" y="5238750"/>
            <a:ext cx="1744453" cy="12089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20" y="5415935"/>
            <a:ext cx="1236816" cy="10084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761" y="4638374"/>
            <a:ext cx="5366874" cy="80021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5"/>
              </a:rPr>
              <a:t>www.seqan.de</a:t>
            </a:r>
            <a:r>
              <a:rPr lang="en-US" sz="2800" dirty="0" smtClean="0"/>
              <a:t>, </a:t>
            </a:r>
            <a:r>
              <a:rPr lang="en-US" sz="2800" dirty="0" smtClean="0">
                <a:hlinkClick r:id="rId6"/>
              </a:rPr>
              <a:t>www.openms.de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721" y="5108155"/>
            <a:ext cx="1453493" cy="1565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5413" y="1890831"/>
            <a:ext cx="3372442" cy="26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9596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29.2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heme/theme1.xml><?xml version="1.0" encoding="utf-8"?>
<a:theme xmlns:a="http://schemas.openxmlformats.org/drawingml/2006/main" name="FU Vorlage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U Vorlage">
  <a:themeElements>
    <a:clrScheme name="FU_Standard-Vorlage_B 1">
      <a:dk1>
        <a:srgbClr val="333333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2A2A2A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333333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2A2A2A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U_Standard-Vorlage_B 1">
    <a:dk1>
      <a:srgbClr val="333333"/>
    </a:dk1>
    <a:lt1>
      <a:srgbClr val="FFFFFF"/>
    </a:lt1>
    <a:dk2>
      <a:srgbClr val="003366"/>
    </a:dk2>
    <a:lt2>
      <a:srgbClr val="808080"/>
    </a:lt2>
    <a:accent1>
      <a:srgbClr val="CCD6E0"/>
    </a:accent1>
    <a:accent2>
      <a:srgbClr val="99CC00"/>
    </a:accent2>
    <a:accent3>
      <a:srgbClr val="FFFFFF"/>
    </a:accent3>
    <a:accent4>
      <a:srgbClr val="2A2A2A"/>
    </a:accent4>
    <a:accent5>
      <a:srgbClr val="E2E8ED"/>
    </a:accent5>
    <a:accent6>
      <a:srgbClr val="8AB900"/>
    </a:accent6>
    <a:hlink>
      <a:srgbClr val="0066CC"/>
    </a:hlink>
    <a:folHlink>
      <a:srgbClr val="003366"/>
    </a:folHlink>
  </a:clrScheme>
  <a:fontScheme name="PPT_Vorlag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FU_Standard-Vorlage_B 1">
    <a:dk1>
      <a:srgbClr val="333333"/>
    </a:dk1>
    <a:lt1>
      <a:srgbClr val="FFFFFF"/>
    </a:lt1>
    <a:dk2>
      <a:srgbClr val="003366"/>
    </a:dk2>
    <a:lt2>
      <a:srgbClr val="808080"/>
    </a:lt2>
    <a:accent1>
      <a:srgbClr val="CCD6E0"/>
    </a:accent1>
    <a:accent2>
      <a:srgbClr val="99CC00"/>
    </a:accent2>
    <a:accent3>
      <a:srgbClr val="FFFFFF"/>
    </a:accent3>
    <a:accent4>
      <a:srgbClr val="2A2A2A"/>
    </a:accent4>
    <a:accent5>
      <a:srgbClr val="E2E8ED"/>
    </a:accent5>
    <a:accent6>
      <a:srgbClr val="8AB900"/>
    </a:accent6>
    <a:hlink>
      <a:srgbClr val="0066CC"/>
    </a:hlink>
    <a:folHlink>
      <a:srgbClr val="003366"/>
    </a:folHlink>
  </a:clrScheme>
  <a:fontScheme name="PPT_Vorlag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FU_Standard-Vorlage_B 1">
    <a:dk1>
      <a:srgbClr val="333333"/>
    </a:dk1>
    <a:lt1>
      <a:srgbClr val="FFFFFF"/>
    </a:lt1>
    <a:dk2>
      <a:srgbClr val="003366"/>
    </a:dk2>
    <a:lt2>
      <a:srgbClr val="808080"/>
    </a:lt2>
    <a:accent1>
      <a:srgbClr val="CCD6E0"/>
    </a:accent1>
    <a:accent2>
      <a:srgbClr val="99CC00"/>
    </a:accent2>
    <a:accent3>
      <a:srgbClr val="FFFFFF"/>
    </a:accent3>
    <a:accent4>
      <a:srgbClr val="2A2A2A"/>
    </a:accent4>
    <a:accent5>
      <a:srgbClr val="E2E8ED"/>
    </a:accent5>
    <a:accent6>
      <a:srgbClr val="8AB900"/>
    </a:accent6>
    <a:hlink>
      <a:srgbClr val="0066CC"/>
    </a:hlink>
    <a:folHlink>
      <a:srgbClr val="003366"/>
    </a:folHlink>
  </a:clrScheme>
  <a:fontScheme name="PPT_Vorlag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2976</Words>
  <Application>Microsoft Macintosh PowerPoint</Application>
  <PresentationFormat>Bildschirmpräsentation (4:3)</PresentationFormat>
  <Paragraphs>774</Paragraphs>
  <Slides>92</Slides>
  <Notes>41</Notes>
  <HiddenSlides>11</HiddenSlides>
  <MMClips>1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92</vt:i4>
      </vt:variant>
    </vt:vector>
  </HeadingPairs>
  <TitlesOfParts>
    <vt:vector size="95" baseType="lpstr">
      <vt:lpstr>FU Vorlage</vt:lpstr>
      <vt:lpstr>1_FU Vorlage</vt:lpstr>
      <vt:lpstr>Office-Design</vt:lpstr>
      <vt:lpstr>PowerPoint-Präsentation</vt:lpstr>
      <vt:lpstr>PowerPoint-Präsentation</vt:lpstr>
      <vt:lpstr>PowerPoint-Präsentation</vt:lpstr>
      <vt:lpstr> </vt:lpstr>
      <vt:lpstr>PowerPoint-Präsentation</vt:lpstr>
      <vt:lpstr>PowerPoint-Präsentation</vt:lpstr>
      <vt:lpstr>~ 13 years ago...</vt:lpstr>
      <vt:lpstr>PowerPoint-Präsentation</vt:lpstr>
      <vt:lpstr>Sequencing earth?</vt:lpstr>
      <vt:lpstr>Future of NGS data analysis</vt:lpstr>
      <vt:lpstr>Why is translational research hard?</vt:lpstr>
      <vt:lpstr>Software libraries bridge gap</vt:lpstr>
      <vt:lpstr>PowerPoint-Präsentation</vt:lpstr>
      <vt:lpstr>PowerPoint-Präsentation</vt:lpstr>
      <vt:lpstr>This talk</vt:lpstr>
      <vt:lpstr>SeqAn in a nutshell</vt:lpstr>
      <vt:lpstr>SeqAn</vt:lpstr>
      <vt:lpstr>SeqAn developers</vt:lpstr>
      <vt:lpstr>BMBF VIP Program</vt:lpstr>
      <vt:lpstr>SeqAn BioStore (old slide)</vt:lpstr>
      <vt:lpstr>SeqAn team</vt:lpstr>
      <vt:lpstr> </vt:lpstr>
      <vt:lpstr>Usability Improvement Timeline</vt:lpstr>
      <vt:lpstr>Research Approach</vt:lpstr>
      <vt:lpstr>Usability Analysis Tool: SeqAn Usability Analyzer</vt:lpstr>
      <vt:lpstr>Usability Analysis Tool: SeqAn Usability Analyzer</vt:lpstr>
      <vt:lpstr>Improvements so far</vt:lpstr>
      <vt:lpstr>Improvements so far</vt:lpstr>
      <vt:lpstr>Improvements so far</vt:lpstr>
      <vt:lpstr>PowerPoint-Präsentation</vt:lpstr>
      <vt:lpstr>PowerPoint-Präsentation</vt:lpstr>
      <vt:lpstr>PowerPoint-Präsentation</vt:lpstr>
      <vt:lpstr>Improvements</vt:lpstr>
      <vt:lpstr>PowerPoint-Präsentation</vt:lpstr>
      <vt:lpstr>SeqAn SDK Components - Tutorials</vt:lpstr>
      <vt:lpstr>SeqAn SDK Components – Reference Manual</vt:lpstr>
      <vt:lpstr>SeqAn SDK Components</vt:lpstr>
      <vt:lpstr>PowerPoint-Präsentation</vt:lpstr>
      <vt:lpstr>Unified Alignment Algorithms</vt:lpstr>
      <vt:lpstr>Unified Alignment Algorithms</vt:lpstr>
      <vt:lpstr>Unified Alignment Algorithms</vt:lpstr>
      <vt:lpstr>Unified Alignment Algorithms</vt:lpstr>
      <vt:lpstr>Unified Alignment Algorithms</vt:lpstr>
      <vt:lpstr>Support for Common File Formats</vt:lpstr>
      <vt:lpstr>Journaled Sequences</vt:lpstr>
      <vt:lpstr>Main idea</vt:lpstr>
      <vt:lpstr>Main idea</vt:lpstr>
      <vt:lpstr>Appr. Pattern search in 1000 gen.</vt:lpstr>
      <vt:lpstr>Fragment Store</vt:lpstr>
      <vt:lpstr>Fragment Store</vt:lpstr>
      <vt:lpstr>Unified Full-Text Indexing Framework</vt:lpstr>
      <vt:lpstr>Unified Full-Text Indexing Framework</vt:lpstr>
      <vt:lpstr>PowerPoint-Präsentation</vt:lpstr>
      <vt:lpstr>PowerPoint-Präsentation</vt:lpstr>
      <vt:lpstr>STELLAR – exact local aligner</vt:lpstr>
      <vt:lpstr>STELLAR – exact local aligner</vt:lpstr>
      <vt:lpstr>Stellar – exact local aligner</vt:lpstr>
      <vt:lpstr>Exact vs. Heuristics</vt:lpstr>
      <vt:lpstr>Gustaf: multi-split mapping</vt:lpstr>
      <vt:lpstr>Gustaf: multi-split mapping</vt:lpstr>
      <vt:lpstr>Splazers: split read mapping</vt:lpstr>
      <vt:lpstr>Splazers: split read mapping</vt:lpstr>
      <vt:lpstr>SeqAn::T-Coffee</vt:lpstr>
      <vt:lpstr>MASON – A Sequence Simulator</vt:lpstr>
      <vt:lpstr>PowerPoint-Präsentation</vt:lpstr>
      <vt:lpstr>Masai read mapper</vt:lpstr>
      <vt:lpstr>Masai read mapper</vt:lpstr>
      <vt:lpstr>Yara – Yet Another Read Aligner</vt:lpstr>
      <vt:lpstr>Yara – Yet Another Read Aligner</vt:lpstr>
      <vt:lpstr>Lambda – The Local Aligner for Massive Biological DAta</vt:lpstr>
      <vt:lpstr>Read Mapping: Masai</vt:lpstr>
      <vt:lpstr>No bias in SNP/Sequencing error</vt:lpstr>
      <vt:lpstr>Easily exchange index….</vt:lpstr>
      <vt:lpstr>Upcoming in SeqAn</vt:lpstr>
      <vt:lpstr>SeqAn going parallel </vt:lpstr>
      <vt:lpstr>SeqAn going parallel</vt:lpstr>
      <vt:lpstr>SeqAn going parallel : NVIDIA GPUs</vt:lpstr>
      <vt:lpstr>SeqAn going parallel</vt:lpstr>
      <vt:lpstr>SeqAn going parallel</vt:lpstr>
      <vt:lpstr>PowerPoint-Präsentation</vt:lpstr>
      <vt:lpstr>Upcoming in SeqAn</vt:lpstr>
      <vt:lpstr>Generic workflow nodes</vt:lpstr>
      <vt:lpstr>Library Integration</vt:lpstr>
      <vt:lpstr>CTD Format</vt:lpstr>
      <vt:lpstr>Node generator</vt:lpstr>
      <vt:lpstr>Integrating CTD Tools in KNIME</vt:lpstr>
      <vt:lpstr>Workflows Enabling Software Re-Use</vt:lpstr>
      <vt:lpstr>Workflows Enabling Software Re-Use</vt:lpstr>
      <vt:lpstr>Tool Integration in KNIME</vt:lpstr>
      <vt:lpstr>PowerPoint-Präsentation</vt:lpstr>
      <vt:lpstr>SeqAn- an infrastructure resource</vt:lpstr>
      <vt:lpstr>PowerPoint-Präsentation</vt:lpstr>
    </vt:vector>
  </TitlesOfParts>
  <Company>Center für Digital Systeme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roever</dc:creator>
  <dc:description>Version 0.9, 10.11.2005</dc:description>
  <cp:lastModifiedBy>Björn Kahlert</cp:lastModifiedBy>
  <cp:revision>264</cp:revision>
  <cp:lastPrinted>2002-06-26T11:04:16Z</cp:lastPrinted>
  <dcterms:created xsi:type="dcterms:W3CDTF">2010-09-02T08:09:38Z</dcterms:created>
  <dcterms:modified xsi:type="dcterms:W3CDTF">2014-06-10T12:24:41Z</dcterms:modified>
</cp:coreProperties>
</file>